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FDFD1-4A81-48A8-BF8F-A6BB56539AC0}" type="doc">
      <dgm:prSet loTypeId="urn:microsoft.com/office/officeart/2005/8/layout/default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943590-002F-4152-830B-89742E27F094}">
      <dgm:prSet phldrT="[Текст]"/>
      <dgm:spPr/>
      <dgm:t>
        <a:bodyPr/>
        <a:lstStyle/>
        <a:p>
          <a:r>
            <a:rPr lang="ru-RU" dirty="0" smtClean="0"/>
            <a:t>размер заработной платы может определяться как по соглашению сторон (например, в коммерческих организациях), так и в централизованном порядке государством</a:t>
          </a:r>
          <a:endParaRPr lang="ru-RU" dirty="0"/>
        </a:p>
      </dgm:t>
    </dgm:pt>
    <dgm:pt modelId="{18D36B7B-D79D-4B04-A837-9FCAF9D4C12F}" type="parTrans" cxnId="{766E8B4D-F135-4381-83FC-05592879B28E}">
      <dgm:prSet/>
      <dgm:spPr/>
      <dgm:t>
        <a:bodyPr/>
        <a:lstStyle/>
        <a:p>
          <a:endParaRPr lang="ru-RU"/>
        </a:p>
      </dgm:t>
    </dgm:pt>
    <dgm:pt modelId="{100D142C-46AC-440F-A615-8964C4549507}" type="sibTrans" cxnId="{766E8B4D-F135-4381-83FC-05592879B28E}">
      <dgm:prSet/>
      <dgm:spPr/>
      <dgm:t>
        <a:bodyPr/>
        <a:lstStyle/>
        <a:p>
          <a:endParaRPr lang="ru-RU"/>
        </a:p>
      </dgm:t>
    </dgm:pt>
    <dgm:pt modelId="{D1A32AF6-94AA-4B5C-A366-1191DB0119C2}">
      <dgm:prSet phldrT="[Текст]"/>
      <dgm:spPr/>
      <dgm:t>
        <a:bodyPr/>
        <a:lstStyle/>
        <a:p>
          <a:r>
            <a:rPr lang="ru-RU" dirty="0" smtClean="0"/>
            <a:t>выплата заработной платы производится регулярно, согласно ст. 136 ТК РФ не реже чем каждые полмесяца</a:t>
          </a:r>
          <a:endParaRPr lang="ru-RU" dirty="0"/>
        </a:p>
      </dgm:t>
    </dgm:pt>
    <dgm:pt modelId="{297EFF21-9941-4ED3-BB0F-7C27434C1981}" type="parTrans" cxnId="{0DF30D0B-0309-4C19-BC17-CD9F776385B4}">
      <dgm:prSet/>
      <dgm:spPr/>
      <dgm:t>
        <a:bodyPr/>
        <a:lstStyle/>
        <a:p>
          <a:endParaRPr lang="ru-RU"/>
        </a:p>
      </dgm:t>
    </dgm:pt>
    <dgm:pt modelId="{BCD4DE9E-A57F-444E-AA09-1E9FE5FD7351}" type="sibTrans" cxnId="{0DF30D0B-0309-4C19-BC17-CD9F776385B4}">
      <dgm:prSet/>
      <dgm:spPr/>
      <dgm:t>
        <a:bodyPr/>
        <a:lstStyle/>
        <a:p>
          <a:endParaRPr lang="ru-RU"/>
        </a:p>
      </dgm:t>
    </dgm:pt>
    <dgm:pt modelId="{9A3F4358-0138-4C3C-9C71-747CF3B8413A}">
      <dgm:prSet phldrT="[Текст]"/>
      <dgm:spPr/>
      <dgm:t>
        <a:bodyPr/>
        <a:lstStyle/>
        <a:p>
          <a:r>
            <a:rPr lang="ru-RU" dirty="0" smtClean="0"/>
            <a:t>выплата заработной платы производится независимо от результатов хозяйственной деятельности работодателя</a:t>
          </a:r>
          <a:endParaRPr lang="ru-RU" dirty="0"/>
        </a:p>
      </dgm:t>
    </dgm:pt>
    <dgm:pt modelId="{C2DA5B4D-6061-4A5E-972D-ABEFDB623016}" type="parTrans" cxnId="{10CBF60E-012D-478C-8C03-E4BB89EE83E6}">
      <dgm:prSet/>
      <dgm:spPr/>
      <dgm:t>
        <a:bodyPr/>
        <a:lstStyle/>
        <a:p>
          <a:endParaRPr lang="ru-RU"/>
        </a:p>
      </dgm:t>
    </dgm:pt>
    <dgm:pt modelId="{CCC83EB6-D5A4-4007-B65C-B62CF8BDA248}" type="sibTrans" cxnId="{10CBF60E-012D-478C-8C03-E4BB89EE83E6}">
      <dgm:prSet/>
      <dgm:spPr/>
      <dgm:t>
        <a:bodyPr/>
        <a:lstStyle/>
        <a:p>
          <a:endParaRPr lang="ru-RU"/>
        </a:p>
      </dgm:t>
    </dgm:pt>
    <dgm:pt modelId="{02DC43A0-071E-428C-B1F6-AE830DED7029}">
      <dgm:prSet/>
      <dgm:spPr/>
      <dgm:t>
        <a:bodyPr/>
        <a:lstStyle/>
        <a:p>
          <a:r>
            <a:rPr lang="ru-RU" smtClean="0"/>
            <a:t>заработная плата выплачивается по трудовому договору</a:t>
          </a:r>
          <a:endParaRPr lang="ru-RU"/>
        </a:p>
      </dgm:t>
    </dgm:pt>
    <dgm:pt modelId="{319A2EC3-2960-43E3-B646-9CD07BAC9BCF}" type="parTrans" cxnId="{D9AB0236-945D-4249-B977-3BBAD5EDC2B2}">
      <dgm:prSet/>
      <dgm:spPr/>
      <dgm:t>
        <a:bodyPr/>
        <a:lstStyle/>
        <a:p>
          <a:endParaRPr lang="ru-RU"/>
        </a:p>
      </dgm:t>
    </dgm:pt>
    <dgm:pt modelId="{6E788A38-B932-41F7-826B-C281185CA3ED}" type="sibTrans" cxnId="{D9AB0236-945D-4249-B977-3BBAD5EDC2B2}">
      <dgm:prSet/>
      <dgm:spPr/>
      <dgm:t>
        <a:bodyPr/>
        <a:lstStyle/>
        <a:p>
          <a:endParaRPr lang="ru-RU"/>
        </a:p>
      </dgm:t>
    </dgm:pt>
    <dgm:pt modelId="{F93E1B5E-F84C-429E-A4EE-71258E1E40FE}">
      <dgm:prSet/>
      <dgm:spPr/>
      <dgm:t>
        <a:bodyPr/>
        <a:lstStyle/>
        <a:p>
          <a:r>
            <a:rPr lang="ru-RU" smtClean="0"/>
            <a:t>оплачивается выполнение работником трудовой функции, т.е. процесс труда, а не его результат</a:t>
          </a:r>
          <a:endParaRPr lang="ru-RU"/>
        </a:p>
      </dgm:t>
    </dgm:pt>
    <dgm:pt modelId="{E35A1B18-B12F-46EB-8852-D166A00D6CF8}" type="parTrans" cxnId="{14A73EEE-2B1F-4CA4-AD35-3E2783764695}">
      <dgm:prSet/>
      <dgm:spPr/>
      <dgm:t>
        <a:bodyPr/>
        <a:lstStyle/>
        <a:p>
          <a:endParaRPr lang="ru-RU"/>
        </a:p>
      </dgm:t>
    </dgm:pt>
    <dgm:pt modelId="{EE1F70FD-D946-4BA5-8CD7-9D2C4CD05191}" type="sibTrans" cxnId="{14A73EEE-2B1F-4CA4-AD35-3E2783764695}">
      <dgm:prSet/>
      <dgm:spPr/>
      <dgm:t>
        <a:bodyPr/>
        <a:lstStyle/>
        <a:p>
          <a:endParaRPr lang="ru-RU"/>
        </a:p>
      </dgm:t>
    </dgm:pt>
    <dgm:pt modelId="{72876A4C-D4C2-4A02-B324-716BA6635297}">
      <dgm:prSet/>
      <dgm:spPr/>
      <dgm:t>
        <a:bodyPr/>
        <a:lstStyle/>
        <a:p>
          <a:r>
            <a:rPr lang="ru-RU" dirty="0" smtClean="0"/>
            <a:t>оплата труда производится по заранее определенным нормам и расценкам</a:t>
          </a:r>
          <a:endParaRPr lang="ru-RU" dirty="0"/>
        </a:p>
      </dgm:t>
    </dgm:pt>
    <dgm:pt modelId="{36A15F48-A4C9-4054-AC6F-7C509F3B4767}" type="parTrans" cxnId="{87761A11-CD1D-4D83-835B-807EB5DBD173}">
      <dgm:prSet/>
      <dgm:spPr/>
      <dgm:t>
        <a:bodyPr/>
        <a:lstStyle/>
        <a:p>
          <a:endParaRPr lang="ru-RU"/>
        </a:p>
      </dgm:t>
    </dgm:pt>
    <dgm:pt modelId="{80D4B265-4E51-44A3-A078-74DA94C5104B}" type="sibTrans" cxnId="{87761A11-CD1D-4D83-835B-807EB5DBD173}">
      <dgm:prSet/>
      <dgm:spPr/>
      <dgm:t>
        <a:bodyPr/>
        <a:lstStyle/>
        <a:p>
          <a:endParaRPr lang="ru-RU"/>
        </a:p>
      </dgm:t>
    </dgm:pt>
    <dgm:pt modelId="{9C510C15-46D6-4D5A-9988-D2BD0787CB0A}">
      <dgm:prSet/>
      <dgm:spPr/>
      <dgm:t>
        <a:bodyPr/>
        <a:lstStyle/>
        <a:p>
          <a:r>
            <a:rPr lang="ru-RU" dirty="0" smtClean="0"/>
            <a:t>условие об оплате труда является обязательным условием трудового договора</a:t>
          </a:r>
          <a:endParaRPr lang="ru-RU" dirty="0"/>
        </a:p>
      </dgm:t>
    </dgm:pt>
    <dgm:pt modelId="{FEAA7A5C-FF8E-4F32-BB9A-8AE75F5BC06A}" type="parTrans" cxnId="{84E8FC37-573B-480A-A2DB-E5B6CFDE1DF2}">
      <dgm:prSet/>
      <dgm:spPr/>
      <dgm:t>
        <a:bodyPr/>
        <a:lstStyle/>
        <a:p>
          <a:endParaRPr lang="ru-RU"/>
        </a:p>
      </dgm:t>
    </dgm:pt>
    <dgm:pt modelId="{5D17B0DA-2E83-4499-A7B8-297E415CA513}" type="sibTrans" cxnId="{84E8FC37-573B-480A-A2DB-E5B6CFDE1DF2}">
      <dgm:prSet/>
      <dgm:spPr/>
      <dgm:t>
        <a:bodyPr/>
        <a:lstStyle/>
        <a:p>
          <a:endParaRPr lang="ru-RU"/>
        </a:p>
      </dgm:t>
    </dgm:pt>
    <dgm:pt modelId="{FB9178F7-C265-46DE-8F3B-A686FE74E820}" type="pres">
      <dgm:prSet presAssocID="{583FDFD1-4A81-48A8-BF8F-A6BB56539A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2CDDA-405D-46D9-B807-274D94217E75}" type="pres">
      <dgm:prSet presAssocID="{3C943590-002F-4152-830B-89742E27F09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13B82-43BC-4D37-9009-7F21C5E9F3D8}" type="pres">
      <dgm:prSet presAssocID="{100D142C-46AC-440F-A615-8964C4549507}" presName="sibTrans" presStyleCnt="0"/>
      <dgm:spPr/>
    </dgm:pt>
    <dgm:pt modelId="{D29F709E-6DA2-4805-B0F4-03EFD8603BEE}" type="pres">
      <dgm:prSet presAssocID="{9C510C15-46D6-4D5A-9988-D2BD0787CB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AF50E-7A40-4CC6-82ED-89689C3094B0}" type="pres">
      <dgm:prSet presAssocID="{5D17B0DA-2E83-4499-A7B8-297E415CA513}" presName="sibTrans" presStyleCnt="0"/>
      <dgm:spPr/>
    </dgm:pt>
    <dgm:pt modelId="{DB6BEB25-49DB-4458-92D3-200F886AD1D8}" type="pres">
      <dgm:prSet presAssocID="{72876A4C-D4C2-4A02-B324-716BA66352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5B125-3436-4F5C-9220-48384A0570C0}" type="pres">
      <dgm:prSet presAssocID="{80D4B265-4E51-44A3-A078-74DA94C5104B}" presName="sibTrans" presStyleCnt="0"/>
      <dgm:spPr/>
    </dgm:pt>
    <dgm:pt modelId="{3C63E2CA-4689-43EC-8BA3-CE551F10B20B}" type="pres">
      <dgm:prSet presAssocID="{F93E1B5E-F84C-429E-A4EE-71258E1E40F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AD3F-C631-4BFE-A450-A8D4B654D908}" type="pres">
      <dgm:prSet presAssocID="{EE1F70FD-D946-4BA5-8CD7-9D2C4CD05191}" presName="sibTrans" presStyleCnt="0"/>
      <dgm:spPr/>
    </dgm:pt>
    <dgm:pt modelId="{D373DA85-AD5A-4DC4-83B2-647D4C4744BB}" type="pres">
      <dgm:prSet presAssocID="{02DC43A0-071E-428C-B1F6-AE830DED702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2B0F-3A01-4AFC-9E7E-0C7AA53559E5}" type="pres">
      <dgm:prSet presAssocID="{6E788A38-B932-41F7-826B-C281185CA3ED}" presName="sibTrans" presStyleCnt="0"/>
      <dgm:spPr/>
    </dgm:pt>
    <dgm:pt modelId="{479AD808-6DF4-46A9-99B5-37C2D289B060}" type="pres">
      <dgm:prSet presAssocID="{D1A32AF6-94AA-4B5C-A366-1191DB0119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B059-6719-478F-A1EA-FFB805D0D14D}" type="pres">
      <dgm:prSet presAssocID="{BCD4DE9E-A57F-444E-AA09-1E9FE5FD7351}" presName="sibTrans" presStyleCnt="0"/>
      <dgm:spPr/>
    </dgm:pt>
    <dgm:pt modelId="{A967206B-1555-4A30-B1DA-9E4D08C90A5E}" type="pres">
      <dgm:prSet presAssocID="{9A3F4358-0138-4C3C-9C71-747CF3B8413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73EEE-2B1F-4CA4-AD35-3E2783764695}" srcId="{583FDFD1-4A81-48A8-BF8F-A6BB56539AC0}" destId="{F93E1B5E-F84C-429E-A4EE-71258E1E40FE}" srcOrd="3" destOrd="0" parTransId="{E35A1B18-B12F-46EB-8852-D166A00D6CF8}" sibTransId="{EE1F70FD-D946-4BA5-8CD7-9D2C4CD05191}"/>
    <dgm:cxn modelId="{18512036-2CF0-49CC-8C87-4B89E53417B1}" type="presOf" srcId="{72876A4C-D4C2-4A02-B324-716BA6635297}" destId="{DB6BEB25-49DB-4458-92D3-200F886AD1D8}" srcOrd="0" destOrd="0" presId="urn:microsoft.com/office/officeart/2005/8/layout/default#4"/>
    <dgm:cxn modelId="{766E8B4D-F135-4381-83FC-05592879B28E}" srcId="{583FDFD1-4A81-48A8-BF8F-A6BB56539AC0}" destId="{3C943590-002F-4152-830B-89742E27F094}" srcOrd="0" destOrd="0" parTransId="{18D36B7B-D79D-4B04-A837-9FCAF9D4C12F}" sibTransId="{100D142C-46AC-440F-A615-8964C4549507}"/>
    <dgm:cxn modelId="{84E8FC37-573B-480A-A2DB-E5B6CFDE1DF2}" srcId="{583FDFD1-4A81-48A8-BF8F-A6BB56539AC0}" destId="{9C510C15-46D6-4D5A-9988-D2BD0787CB0A}" srcOrd="1" destOrd="0" parTransId="{FEAA7A5C-FF8E-4F32-BB9A-8AE75F5BC06A}" sibTransId="{5D17B0DA-2E83-4499-A7B8-297E415CA513}"/>
    <dgm:cxn modelId="{1ABB8046-5B7D-4AB4-BE9D-0DA7B87C2E85}" type="presOf" srcId="{3C943590-002F-4152-830B-89742E27F094}" destId="{F562CDDA-405D-46D9-B807-274D94217E75}" srcOrd="0" destOrd="0" presId="urn:microsoft.com/office/officeart/2005/8/layout/default#4"/>
    <dgm:cxn modelId="{0DF30D0B-0309-4C19-BC17-CD9F776385B4}" srcId="{583FDFD1-4A81-48A8-BF8F-A6BB56539AC0}" destId="{D1A32AF6-94AA-4B5C-A366-1191DB0119C2}" srcOrd="5" destOrd="0" parTransId="{297EFF21-9941-4ED3-BB0F-7C27434C1981}" sibTransId="{BCD4DE9E-A57F-444E-AA09-1E9FE5FD7351}"/>
    <dgm:cxn modelId="{60B58DC9-B87F-41B3-A274-AA2A00973B74}" type="presOf" srcId="{583FDFD1-4A81-48A8-BF8F-A6BB56539AC0}" destId="{FB9178F7-C265-46DE-8F3B-A686FE74E820}" srcOrd="0" destOrd="0" presId="urn:microsoft.com/office/officeart/2005/8/layout/default#4"/>
    <dgm:cxn modelId="{87761A11-CD1D-4D83-835B-807EB5DBD173}" srcId="{583FDFD1-4A81-48A8-BF8F-A6BB56539AC0}" destId="{72876A4C-D4C2-4A02-B324-716BA6635297}" srcOrd="2" destOrd="0" parTransId="{36A15F48-A4C9-4054-AC6F-7C509F3B4767}" sibTransId="{80D4B265-4E51-44A3-A078-74DA94C5104B}"/>
    <dgm:cxn modelId="{1C488040-5F62-43CE-9894-AA08D9AFD6CE}" type="presOf" srcId="{02DC43A0-071E-428C-B1F6-AE830DED7029}" destId="{D373DA85-AD5A-4DC4-83B2-647D4C4744BB}" srcOrd="0" destOrd="0" presId="urn:microsoft.com/office/officeart/2005/8/layout/default#4"/>
    <dgm:cxn modelId="{4AD38E5D-3EBB-4832-8121-D2D8735B35C4}" type="presOf" srcId="{D1A32AF6-94AA-4B5C-A366-1191DB0119C2}" destId="{479AD808-6DF4-46A9-99B5-37C2D289B060}" srcOrd="0" destOrd="0" presId="urn:microsoft.com/office/officeart/2005/8/layout/default#4"/>
    <dgm:cxn modelId="{D9AB0236-945D-4249-B977-3BBAD5EDC2B2}" srcId="{583FDFD1-4A81-48A8-BF8F-A6BB56539AC0}" destId="{02DC43A0-071E-428C-B1F6-AE830DED7029}" srcOrd="4" destOrd="0" parTransId="{319A2EC3-2960-43E3-B646-9CD07BAC9BCF}" sibTransId="{6E788A38-B932-41F7-826B-C281185CA3ED}"/>
    <dgm:cxn modelId="{358A2D11-824E-4DC5-B7D6-3C7BA465ABA8}" type="presOf" srcId="{F93E1B5E-F84C-429E-A4EE-71258E1E40FE}" destId="{3C63E2CA-4689-43EC-8BA3-CE551F10B20B}" srcOrd="0" destOrd="0" presId="urn:microsoft.com/office/officeart/2005/8/layout/default#4"/>
    <dgm:cxn modelId="{10CBF60E-012D-478C-8C03-E4BB89EE83E6}" srcId="{583FDFD1-4A81-48A8-BF8F-A6BB56539AC0}" destId="{9A3F4358-0138-4C3C-9C71-747CF3B8413A}" srcOrd="6" destOrd="0" parTransId="{C2DA5B4D-6061-4A5E-972D-ABEFDB623016}" sibTransId="{CCC83EB6-D5A4-4007-B65C-B62CF8BDA248}"/>
    <dgm:cxn modelId="{BE0E0895-4AA3-4598-B719-DA269212C236}" type="presOf" srcId="{9A3F4358-0138-4C3C-9C71-747CF3B8413A}" destId="{A967206B-1555-4A30-B1DA-9E4D08C90A5E}" srcOrd="0" destOrd="0" presId="urn:microsoft.com/office/officeart/2005/8/layout/default#4"/>
    <dgm:cxn modelId="{23ECF54F-906F-4F59-B5DE-A52A79DDF129}" type="presOf" srcId="{9C510C15-46D6-4D5A-9988-D2BD0787CB0A}" destId="{D29F709E-6DA2-4805-B0F4-03EFD8603BEE}" srcOrd="0" destOrd="0" presId="urn:microsoft.com/office/officeart/2005/8/layout/default#4"/>
    <dgm:cxn modelId="{84771A09-CD60-4A15-9F1E-665B3D665B68}" type="presParOf" srcId="{FB9178F7-C265-46DE-8F3B-A686FE74E820}" destId="{F562CDDA-405D-46D9-B807-274D94217E75}" srcOrd="0" destOrd="0" presId="urn:microsoft.com/office/officeart/2005/8/layout/default#4"/>
    <dgm:cxn modelId="{7BA57104-308F-4669-8F8D-66B2C52A417D}" type="presParOf" srcId="{FB9178F7-C265-46DE-8F3B-A686FE74E820}" destId="{ECA13B82-43BC-4D37-9009-7F21C5E9F3D8}" srcOrd="1" destOrd="0" presId="urn:microsoft.com/office/officeart/2005/8/layout/default#4"/>
    <dgm:cxn modelId="{60DA1476-EE8A-4296-9E92-0C3BA990C75E}" type="presParOf" srcId="{FB9178F7-C265-46DE-8F3B-A686FE74E820}" destId="{D29F709E-6DA2-4805-B0F4-03EFD8603BEE}" srcOrd="2" destOrd="0" presId="urn:microsoft.com/office/officeart/2005/8/layout/default#4"/>
    <dgm:cxn modelId="{320DFDAD-151D-4186-99D9-9197847602C9}" type="presParOf" srcId="{FB9178F7-C265-46DE-8F3B-A686FE74E820}" destId="{B0BAF50E-7A40-4CC6-82ED-89689C3094B0}" srcOrd="3" destOrd="0" presId="urn:microsoft.com/office/officeart/2005/8/layout/default#4"/>
    <dgm:cxn modelId="{E831C168-789D-4E4D-B7D4-D982F754433F}" type="presParOf" srcId="{FB9178F7-C265-46DE-8F3B-A686FE74E820}" destId="{DB6BEB25-49DB-4458-92D3-200F886AD1D8}" srcOrd="4" destOrd="0" presId="urn:microsoft.com/office/officeart/2005/8/layout/default#4"/>
    <dgm:cxn modelId="{F43907DD-8D04-46A7-8DC8-C4683B5684CF}" type="presParOf" srcId="{FB9178F7-C265-46DE-8F3B-A686FE74E820}" destId="{39D5B125-3436-4F5C-9220-48384A0570C0}" srcOrd="5" destOrd="0" presId="urn:microsoft.com/office/officeart/2005/8/layout/default#4"/>
    <dgm:cxn modelId="{094BD99B-6DC8-491B-969D-D21273318445}" type="presParOf" srcId="{FB9178F7-C265-46DE-8F3B-A686FE74E820}" destId="{3C63E2CA-4689-43EC-8BA3-CE551F10B20B}" srcOrd="6" destOrd="0" presId="urn:microsoft.com/office/officeart/2005/8/layout/default#4"/>
    <dgm:cxn modelId="{B5BA1362-6A69-4653-9947-2ECA8AB189E0}" type="presParOf" srcId="{FB9178F7-C265-46DE-8F3B-A686FE74E820}" destId="{304AAD3F-C631-4BFE-A450-A8D4B654D908}" srcOrd="7" destOrd="0" presId="urn:microsoft.com/office/officeart/2005/8/layout/default#4"/>
    <dgm:cxn modelId="{FA4AC84B-0FCF-417B-ACFA-BB45C4625BAB}" type="presParOf" srcId="{FB9178F7-C265-46DE-8F3B-A686FE74E820}" destId="{D373DA85-AD5A-4DC4-83B2-647D4C4744BB}" srcOrd="8" destOrd="0" presId="urn:microsoft.com/office/officeart/2005/8/layout/default#4"/>
    <dgm:cxn modelId="{CE34085E-4028-484B-82BF-8039676C58C5}" type="presParOf" srcId="{FB9178F7-C265-46DE-8F3B-A686FE74E820}" destId="{71FD2B0F-3A01-4AFC-9E7E-0C7AA53559E5}" srcOrd="9" destOrd="0" presId="urn:microsoft.com/office/officeart/2005/8/layout/default#4"/>
    <dgm:cxn modelId="{7A02B2FB-1403-4692-9264-335F23F372E0}" type="presParOf" srcId="{FB9178F7-C265-46DE-8F3B-A686FE74E820}" destId="{479AD808-6DF4-46A9-99B5-37C2D289B060}" srcOrd="10" destOrd="0" presId="urn:microsoft.com/office/officeart/2005/8/layout/default#4"/>
    <dgm:cxn modelId="{CC1CC458-5A1D-4058-BE88-EA73142BBD04}" type="presParOf" srcId="{FB9178F7-C265-46DE-8F3B-A686FE74E820}" destId="{4618B059-6719-478F-A1EA-FFB805D0D14D}" srcOrd="11" destOrd="0" presId="urn:microsoft.com/office/officeart/2005/8/layout/default#4"/>
    <dgm:cxn modelId="{CE7E59D7-617B-4285-B7EB-19FDFF8F5F35}" type="presParOf" srcId="{FB9178F7-C265-46DE-8F3B-A686FE74E820}" destId="{A967206B-1555-4A30-B1DA-9E4D08C90A5E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8BD54-52D8-4725-9B33-CCBDC3C44BF8}" type="doc">
      <dgm:prSet loTypeId="urn:microsoft.com/office/officeart/2005/8/layout/vList4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8C8A1-8ECF-490C-AB69-59642F5BFD99}">
      <dgm:prSet phldrT="[Текст]"/>
      <dgm:spPr/>
      <dgm:t>
        <a:bodyPr/>
        <a:lstStyle/>
        <a:p>
          <a:r>
            <a:rPr lang="ru-RU" dirty="0" smtClean="0"/>
            <a:t>Номинальная</a:t>
          </a:r>
        </a:p>
      </dgm:t>
    </dgm:pt>
    <dgm:pt modelId="{72209A7A-0B0D-4754-9713-0FD3FB80811E}" type="parTrans" cxnId="{8C0A09BE-635B-4F0A-ADCD-57139B0111A9}">
      <dgm:prSet/>
      <dgm:spPr/>
      <dgm:t>
        <a:bodyPr/>
        <a:lstStyle/>
        <a:p>
          <a:endParaRPr lang="ru-RU"/>
        </a:p>
      </dgm:t>
    </dgm:pt>
    <dgm:pt modelId="{7B268B56-3C2C-4519-8B39-E2E76C344561}" type="sibTrans" cxnId="{8C0A09BE-635B-4F0A-ADCD-57139B0111A9}">
      <dgm:prSet/>
      <dgm:spPr/>
      <dgm:t>
        <a:bodyPr/>
        <a:lstStyle/>
        <a:p>
          <a:endParaRPr lang="ru-RU"/>
        </a:p>
      </dgm:t>
    </dgm:pt>
    <dgm:pt modelId="{EFE6B868-0496-4FDB-A0DD-234B00A9DBCF}">
      <dgm:prSet phldrT="[Текст]"/>
      <dgm:spPr/>
      <dgm:t>
        <a:bodyPr/>
        <a:lstStyle/>
        <a:p>
          <a:r>
            <a:rPr lang="ru-RU" dirty="0" smtClean="0"/>
            <a:t>заработная плата, которую должен получать работник согласно договору</a:t>
          </a:r>
          <a:endParaRPr lang="ru-RU" dirty="0"/>
        </a:p>
      </dgm:t>
    </dgm:pt>
    <dgm:pt modelId="{DE1F2145-A639-47A2-A5CF-83F6388F628C}" type="parTrans" cxnId="{E316515E-12D1-4E32-97F4-5D25B266C67D}">
      <dgm:prSet/>
      <dgm:spPr/>
      <dgm:t>
        <a:bodyPr/>
        <a:lstStyle/>
        <a:p>
          <a:endParaRPr lang="ru-RU"/>
        </a:p>
      </dgm:t>
    </dgm:pt>
    <dgm:pt modelId="{F486B91C-CEC4-4F50-8437-688CDB842B34}" type="sibTrans" cxnId="{E316515E-12D1-4E32-97F4-5D25B266C67D}">
      <dgm:prSet/>
      <dgm:spPr/>
      <dgm:t>
        <a:bodyPr/>
        <a:lstStyle/>
        <a:p>
          <a:endParaRPr lang="ru-RU"/>
        </a:p>
      </dgm:t>
    </dgm:pt>
    <dgm:pt modelId="{932CB0BB-4942-4E51-81A3-BC1D575B8F33}">
      <dgm:prSet phldrT="[Текст]"/>
      <dgm:spPr/>
      <dgm:t>
        <a:bodyPr/>
        <a:lstStyle/>
        <a:p>
          <a:r>
            <a:rPr lang="ru-RU" dirty="0" smtClean="0"/>
            <a:t>Реальная</a:t>
          </a:r>
        </a:p>
      </dgm:t>
    </dgm:pt>
    <dgm:pt modelId="{FD72664B-8634-4114-890C-D3C9937961BD}" type="parTrans" cxnId="{9F7A6F4C-B131-4442-B6DA-0B0853834454}">
      <dgm:prSet/>
      <dgm:spPr/>
      <dgm:t>
        <a:bodyPr/>
        <a:lstStyle/>
        <a:p>
          <a:endParaRPr lang="ru-RU"/>
        </a:p>
      </dgm:t>
    </dgm:pt>
    <dgm:pt modelId="{5A6ECAF5-17E8-490B-8486-D58BC1372387}" type="sibTrans" cxnId="{9F7A6F4C-B131-4442-B6DA-0B0853834454}">
      <dgm:prSet/>
      <dgm:spPr/>
      <dgm:t>
        <a:bodyPr/>
        <a:lstStyle/>
        <a:p>
          <a:endParaRPr lang="ru-RU"/>
        </a:p>
      </dgm:t>
    </dgm:pt>
    <dgm:pt modelId="{E22062D3-3A93-4476-B696-A665812F6DB1}">
      <dgm:prSet phldrT="[Текст]"/>
      <dgm:spPr/>
      <dgm:t>
        <a:bodyPr/>
        <a:lstStyle/>
        <a:p>
          <a:r>
            <a:rPr lang="ru-RU" dirty="0" smtClean="0"/>
            <a:t>номинальная заработная плата за вычетом налогов и удержаний</a:t>
          </a:r>
          <a:endParaRPr lang="ru-RU" dirty="0"/>
        </a:p>
      </dgm:t>
    </dgm:pt>
    <dgm:pt modelId="{A6C7B5C4-6B28-45B9-96E0-547666BD9D1F}" type="parTrans" cxnId="{99330259-2F18-4451-8D92-25D629551C9E}">
      <dgm:prSet/>
      <dgm:spPr/>
      <dgm:t>
        <a:bodyPr/>
        <a:lstStyle/>
        <a:p>
          <a:endParaRPr lang="ru-RU"/>
        </a:p>
      </dgm:t>
    </dgm:pt>
    <dgm:pt modelId="{DFB65088-8F3D-4F47-8A63-AB68964C8669}" type="sibTrans" cxnId="{99330259-2F18-4451-8D92-25D629551C9E}">
      <dgm:prSet/>
      <dgm:spPr/>
      <dgm:t>
        <a:bodyPr/>
        <a:lstStyle/>
        <a:p>
          <a:endParaRPr lang="ru-RU"/>
        </a:p>
      </dgm:t>
    </dgm:pt>
    <dgm:pt modelId="{2342F651-715B-4C57-8C57-51CD0572C36A}">
      <dgm:prSet phldrT="[Текст]"/>
      <dgm:spPr/>
      <dgm:t>
        <a:bodyPr/>
        <a:lstStyle/>
        <a:p>
          <a:r>
            <a:rPr lang="ru-RU" dirty="0" smtClean="0"/>
            <a:t>Минимальная</a:t>
          </a:r>
        </a:p>
      </dgm:t>
    </dgm:pt>
    <dgm:pt modelId="{D3F0BED0-7D32-4DBA-867D-1CD206A49AAD}" type="parTrans" cxnId="{FD6DE175-DA39-4439-83B8-971C6E66FBF7}">
      <dgm:prSet/>
      <dgm:spPr/>
      <dgm:t>
        <a:bodyPr/>
        <a:lstStyle/>
        <a:p>
          <a:endParaRPr lang="ru-RU"/>
        </a:p>
      </dgm:t>
    </dgm:pt>
    <dgm:pt modelId="{BBC75459-728C-4678-A6F3-9E1565D9EB15}" type="sibTrans" cxnId="{FD6DE175-DA39-4439-83B8-971C6E66FBF7}">
      <dgm:prSet/>
      <dgm:spPr/>
      <dgm:t>
        <a:bodyPr/>
        <a:lstStyle/>
        <a:p>
          <a:endParaRPr lang="ru-RU"/>
        </a:p>
      </dgm:t>
    </dgm:pt>
    <dgm:pt modelId="{EFD10DC4-019A-4E7B-B30A-785FB390C283}">
      <dgm:prSet phldrT="[Текст]"/>
      <dgm:spPr/>
      <dgm:t>
        <a:bodyPr/>
        <a:lstStyle/>
        <a:p>
          <a:r>
            <a:rPr lang="ru-RU" dirty="0" smtClean="0"/>
            <a:t>социальная норма отплаты труда, представляющая собой низшую границу стоимости неквалифицированной рабочей силы в расчете на 1 месяц</a:t>
          </a:r>
          <a:endParaRPr lang="ru-RU" dirty="0"/>
        </a:p>
      </dgm:t>
    </dgm:pt>
    <dgm:pt modelId="{DC6F8F36-C11C-48E7-B01A-D9321D7B29D7}" type="parTrans" cxnId="{793F1E4E-E4CE-4AC7-85C2-AC191A52DBC1}">
      <dgm:prSet/>
      <dgm:spPr/>
      <dgm:t>
        <a:bodyPr/>
        <a:lstStyle/>
        <a:p>
          <a:endParaRPr lang="ru-RU"/>
        </a:p>
      </dgm:t>
    </dgm:pt>
    <dgm:pt modelId="{15DEC7F2-6A8E-4CB7-B652-AAE6DC89F9DA}" type="sibTrans" cxnId="{793F1E4E-E4CE-4AC7-85C2-AC191A52DBC1}">
      <dgm:prSet/>
      <dgm:spPr/>
      <dgm:t>
        <a:bodyPr/>
        <a:lstStyle/>
        <a:p>
          <a:endParaRPr lang="ru-RU"/>
        </a:p>
      </dgm:t>
    </dgm:pt>
    <dgm:pt modelId="{6830D389-D291-44C9-B81A-5124AA5DDD89}" type="pres">
      <dgm:prSet presAssocID="{2628BD54-52D8-4725-9B33-CCBDC3C44B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193FB-02CA-453D-AF0A-F106BD185770}" type="pres">
      <dgm:prSet presAssocID="{23C8C8A1-8ECF-490C-AB69-59642F5BFD99}" presName="comp" presStyleCnt="0"/>
      <dgm:spPr/>
    </dgm:pt>
    <dgm:pt modelId="{67E1D375-3554-499F-AB78-4ED36F87C818}" type="pres">
      <dgm:prSet presAssocID="{23C8C8A1-8ECF-490C-AB69-59642F5BFD99}" presName="box" presStyleLbl="node1" presStyleIdx="0" presStyleCnt="3"/>
      <dgm:spPr/>
      <dgm:t>
        <a:bodyPr/>
        <a:lstStyle/>
        <a:p>
          <a:endParaRPr lang="ru-RU"/>
        </a:p>
      </dgm:t>
    </dgm:pt>
    <dgm:pt modelId="{14C7037B-8F2D-4614-A372-4AD60455B141}" type="pres">
      <dgm:prSet presAssocID="{23C8C8A1-8ECF-490C-AB69-59642F5BFD99}" presName="img" presStyleLbl="fgImgPlace1" presStyleIdx="0" presStyleCnt="3"/>
      <dgm:spPr/>
    </dgm:pt>
    <dgm:pt modelId="{4C7B7C75-149F-4EB1-9A2D-456FA9493A5D}" type="pres">
      <dgm:prSet presAssocID="{23C8C8A1-8ECF-490C-AB69-59642F5BFD9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2FD09-2C37-455F-9303-D19CB1EA74FA}" type="pres">
      <dgm:prSet presAssocID="{7B268B56-3C2C-4519-8B39-E2E76C344561}" presName="spacer" presStyleCnt="0"/>
      <dgm:spPr/>
    </dgm:pt>
    <dgm:pt modelId="{8B0178E5-0C6F-42BC-A0AD-5724F5F7C300}" type="pres">
      <dgm:prSet presAssocID="{932CB0BB-4942-4E51-81A3-BC1D575B8F33}" presName="comp" presStyleCnt="0"/>
      <dgm:spPr/>
    </dgm:pt>
    <dgm:pt modelId="{D7287A35-93CA-4CF2-AD91-FEA33F8D3574}" type="pres">
      <dgm:prSet presAssocID="{932CB0BB-4942-4E51-81A3-BC1D575B8F33}" presName="box" presStyleLbl="node1" presStyleIdx="1" presStyleCnt="3"/>
      <dgm:spPr/>
      <dgm:t>
        <a:bodyPr/>
        <a:lstStyle/>
        <a:p>
          <a:endParaRPr lang="ru-RU"/>
        </a:p>
      </dgm:t>
    </dgm:pt>
    <dgm:pt modelId="{21708EEC-D21B-4E3B-B8A4-4C8EF9C4C28B}" type="pres">
      <dgm:prSet presAssocID="{932CB0BB-4942-4E51-81A3-BC1D575B8F33}" presName="img" presStyleLbl="fgImgPlace1" presStyleIdx="1" presStyleCnt="3"/>
      <dgm:spPr/>
    </dgm:pt>
    <dgm:pt modelId="{C360AE8A-CCC0-4484-8C86-0CDF866C5E74}" type="pres">
      <dgm:prSet presAssocID="{932CB0BB-4942-4E51-81A3-BC1D575B8F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77F5A-C863-466E-996B-1EB9BD174873}" type="pres">
      <dgm:prSet presAssocID="{5A6ECAF5-17E8-490B-8486-D58BC1372387}" presName="spacer" presStyleCnt="0"/>
      <dgm:spPr/>
    </dgm:pt>
    <dgm:pt modelId="{96CE4235-2D5C-4799-9CCE-E9B501F3950B}" type="pres">
      <dgm:prSet presAssocID="{2342F651-715B-4C57-8C57-51CD0572C36A}" presName="comp" presStyleCnt="0"/>
      <dgm:spPr/>
    </dgm:pt>
    <dgm:pt modelId="{B7EEAA7A-0F95-4E5A-8FFA-99CA72F2B53D}" type="pres">
      <dgm:prSet presAssocID="{2342F651-715B-4C57-8C57-51CD0572C36A}" presName="box" presStyleLbl="node1" presStyleIdx="2" presStyleCnt="3"/>
      <dgm:spPr/>
      <dgm:t>
        <a:bodyPr/>
        <a:lstStyle/>
        <a:p>
          <a:endParaRPr lang="ru-RU"/>
        </a:p>
      </dgm:t>
    </dgm:pt>
    <dgm:pt modelId="{1BFC99FA-7634-447D-AE38-435828482F3B}" type="pres">
      <dgm:prSet presAssocID="{2342F651-715B-4C57-8C57-51CD0572C36A}" presName="img" presStyleLbl="fgImgPlace1" presStyleIdx="2" presStyleCnt="3"/>
      <dgm:spPr/>
    </dgm:pt>
    <dgm:pt modelId="{BF5EB04E-887A-47C9-90EB-19D5EE323B5C}" type="pres">
      <dgm:prSet presAssocID="{2342F651-715B-4C57-8C57-51CD0572C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9DD0D-C4FF-44C6-9CD1-E2EF51CC8A8B}" type="presOf" srcId="{EFD10DC4-019A-4E7B-B30A-785FB390C283}" destId="{B7EEAA7A-0F95-4E5A-8FFA-99CA72F2B53D}" srcOrd="0" destOrd="1" presId="urn:microsoft.com/office/officeart/2005/8/layout/vList4#4"/>
    <dgm:cxn modelId="{0C473F9C-B67B-49AF-A163-C352391D332D}" type="presOf" srcId="{932CB0BB-4942-4E51-81A3-BC1D575B8F33}" destId="{D7287A35-93CA-4CF2-AD91-FEA33F8D3574}" srcOrd="0" destOrd="0" presId="urn:microsoft.com/office/officeart/2005/8/layout/vList4#4"/>
    <dgm:cxn modelId="{793F1E4E-E4CE-4AC7-85C2-AC191A52DBC1}" srcId="{2342F651-715B-4C57-8C57-51CD0572C36A}" destId="{EFD10DC4-019A-4E7B-B30A-785FB390C283}" srcOrd="0" destOrd="0" parTransId="{DC6F8F36-C11C-48E7-B01A-D9321D7B29D7}" sibTransId="{15DEC7F2-6A8E-4CB7-B652-AAE6DC89F9DA}"/>
    <dgm:cxn modelId="{8EC8B7DC-79AB-4B33-AEF0-638F46F94FE5}" type="presOf" srcId="{E22062D3-3A93-4476-B696-A665812F6DB1}" destId="{D7287A35-93CA-4CF2-AD91-FEA33F8D3574}" srcOrd="0" destOrd="1" presId="urn:microsoft.com/office/officeart/2005/8/layout/vList4#4"/>
    <dgm:cxn modelId="{7E78C910-7460-4B19-9069-B9469656D46E}" type="presOf" srcId="{2342F651-715B-4C57-8C57-51CD0572C36A}" destId="{BF5EB04E-887A-47C9-90EB-19D5EE323B5C}" srcOrd="1" destOrd="0" presId="urn:microsoft.com/office/officeart/2005/8/layout/vList4#4"/>
    <dgm:cxn modelId="{E316515E-12D1-4E32-97F4-5D25B266C67D}" srcId="{23C8C8A1-8ECF-490C-AB69-59642F5BFD99}" destId="{EFE6B868-0496-4FDB-A0DD-234B00A9DBCF}" srcOrd="0" destOrd="0" parTransId="{DE1F2145-A639-47A2-A5CF-83F6388F628C}" sibTransId="{F486B91C-CEC4-4F50-8437-688CDB842B34}"/>
    <dgm:cxn modelId="{FD6DE175-DA39-4439-83B8-971C6E66FBF7}" srcId="{2628BD54-52D8-4725-9B33-CCBDC3C44BF8}" destId="{2342F651-715B-4C57-8C57-51CD0572C36A}" srcOrd="2" destOrd="0" parTransId="{D3F0BED0-7D32-4DBA-867D-1CD206A49AAD}" sibTransId="{BBC75459-728C-4678-A6F3-9E1565D9EB15}"/>
    <dgm:cxn modelId="{E7DA6DCD-6FCE-442F-9293-2B1735C5FC34}" type="presOf" srcId="{2342F651-715B-4C57-8C57-51CD0572C36A}" destId="{B7EEAA7A-0F95-4E5A-8FFA-99CA72F2B53D}" srcOrd="0" destOrd="0" presId="urn:microsoft.com/office/officeart/2005/8/layout/vList4#4"/>
    <dgm:cxn modelId="{9F7A6F4C-B131-4442-B6DA-0B0853834454}" srcId="{2628BD54-52D8-4725-9B33-CCBDC3C44BF8}" destId="{932CB0BB-4942-4E51-81A3-BC1D575B8F33}" srcOrd="1" destOrd="0" parTransId="{FD72664B-8634-4114-890C-D3C9937961BD}" sibTransId="{5A6ECAF5-17E8-490B-8486-D58BC1372387}"/>
    <dgm:cxn modelId="{C186162A-D3C0-4E93-81A5-83F5685F0987}" type="presOf" srcId="{EFE6B868-0496-4FDB-A0DD-234B00A9DBCF}" destId="{67E1D375-3554-499F-AB78-4ED36F87C818}" srcOrd="0" destOrd="1" presId="urn:microsoft.com/office/officeart/2005/8/layout/vList4#4"/>
    <dgm:cxn modelId="{89E329DE-CA1A-45F9-9125-1B42C7D698BA}" type="presOf" srcId="{E22062D3-3A93-4476-B696-A665812F6DB1}" destId="{C360AE8A-CCC0-4484-8C86-0CDF866C5E74}" srcOrd="1" destOrd="1" presId="urn:microsoft.com/office/officeart/2005/8/layout/vList4#4"/>
    <dgm:cxn modelId="{7D61A85A-B2A7-4627-8CEA-66A08515ADEE}" type="presOf" srcId="{2628BD54-52D8-4725-9B33-CCBDC3C44BF8}" destId="{6830D389-D291-44C9-B81A-5124AA5DDD89}" srcOrd="0" destOrd="0" presId="urn:microsoft.com/office/officeart/2005/8/layout/vList4#4"/>
    <dgm:cxn modelId="{9CCA8F57-9C51-4B99-9989-1B671C1D7003}" type="presOf" srcId="{932CB0BB-4942-4E51-81A3-BC1D575B8F33}" destId="{C360AE8A-CCC0-4484-8C86-0CDF866C5E74}" srcOrd="1" destOrd="0" presId="urn:microsoft.com/office/officeart/2005/8/layout/vList4#4"/>
    <dgm:cxn modelId="{6EF47954-5563-4049-AC5A-1C7DD2E38881}" type="presOf" srcId="{23C8C8A1-8ECF-490C-AB69-59642F5BFD99}" destId="{4C7B7C75-149F-4EB1-9A2D-456FA9493A5D}" srcOrd="1" destOrd="0" presId="urn:microsoft.com/office/officeart/2005/8/layout/vList4#4"/>
    <dgm:cxn modelId="{3A4D4188-C694-4522-8108-5CF8EBE7DE43}" type="presOf" srcId="{23C8C8A1-8ECF-490C-AB69-59642F5BFD99}" destId="{67E1D375-3554-499F-AB78-4ED36F87C818}" srcOrd="0" destOrd="0" presId="urn:microsoft.com/office/officeart/2005/8/layout/vList4#4"/>
    <dgm:cxn modelId="{03B7D7E9-9B60-4CC6-A800-786CEDA7A445}" type="presOf" srcId="{EFD10DC4-019A-4E7B-B30A-785FB390C283}" destId="{BF5EB04E-887A-47C9-90EB-19D5EE323B5C}" srcOrd="1" destOrd="1" presId="urn:microsoft.com/office/officeart/2005/8/layout/vList4#4"/>
    <dgm:cxn modelId="{904F060D-3505-402D-A32C-DC72E90D4464}" type="presOf" srcId="{EFE6B868-0496-4FDB-A0DD-234B00A9DBCF}" destId="{4C7B7C75-149F-4EB1-9A2D-456FA9493A5D}" srcOrd="1" destOrd="1" presId="urn:microsoft.com/office/officeart/2005/8/layout/vList4#4"/>
    <dgm:cxn modelId="{99330259-2F18-4451-8D92-25D629551C9E}" srcId="{932CB0BB-4942-4E51-81A3-BC1D575B8F33}" destId="{E22062D3-3A93-4476-B696-A665812F6DB1}" srcOrd="0" destOrd="0" parTransId="{A6C7B5C4-6B28-45B9-96E0-547666BD9D1F}" sibTransId="{DFB65088-8F3D-4F47-8A63-AB68964C8669}"/>
    <dgm:cxn modelId="{8C0A09BE-635B-4F0A-ADCD-57139B0111A9}" srcId="{2628BD54-52D8-4725-9B33-CCBDC3C44BF8}" destId="{23C8C8A1-8ECF-490C-AB69-59642F5BFD99}" srcOrd="0" destOrd="0" parTransId="{72209A7A-0B0D-4754-9713-0FD3FB80811E}" sibTransId="{7B268B56-3C2C-4519-8B39-E2E76C344561}"/>
    <dgm:cxn modelId="{A6C4A738-F4DB-4028-8D1A-C3CC7DAA7719}" type="presParOf" srcId="{6830D389-D291-44C9-B81A-5124AA5DDD89}" destId="{C8A193FB-02CA-453D-AF0A-F106BD185770}" srcOrd="0" destOrd="0" presId="urn:microsoft.com/office/officeart/2005/8/layout/vList4#4"/>
    <dgm:cxn modelId="{470F0A66-98CB-4530-A33B-04AB8487914E}" type="presParOf" srcId="{C8A193FB-02CA-453D-AF0A-F106BD185770}" destId="{67E1D375-3554-499F-AB78-4ED36F87C818}" srcOrd="0" destOrd="0" presId="urn:microsoft.com/office/officeart/2005/8/layout/vList4#4"/>
    <dgm:cxn modelId="{7E0CBA2E-F359-4279-8A48-F6AD9AE6ABBD}" type="presParOf" srcId="{C8A193FB-02CA-453D-AF0A-F106BD185770}" destId="{14C7037B-8F2D-4614-A372-4AD60455B141}" srcOrd="1" destOrd="0" presId="urn:microsoft.com/office/officeart/2005/8/layout/vList4#4"/>
    <dgm:cxn modelId="{3CC06BB4-0E71-4804-B661-BEE8D29385BE}" type="presParOf" srcId="{C8A193FB-02CA-453D-AF0A-F106BD185770}" destId="{4C7B7C75-149F-4EB1-9A2D-456FA9493A5D}" srcOrd="2" destOrd="0" presId="urn:microsoft.com/office/officeart/2005/8/layout/vList4#4"/>
    <dgm:cxn modelId="{2F94F81A-8AEB-425F-A4CA-94AF6EE92107}" type="presParOf" srcId="{6830D389-D291-44C9-B81A-5124AA5DDD89}" destId="{CDC2FD09-2C37-455F-9303-D19CB1EA74FA}" srcOrd="1" destOrd="0" presId="urn:microsoft.com/office/officeart/2005/8/layout/vList4#4"/>
    <dgm:cxn modelId="{EB11CB53-FAAE-4F81-8C8E-F7F8DDB6B2D3}" type="presParOf" srcId="{6830D389-D291-44C9-B81A-5124AA5DDD89}" destId="{8B0178E5-0C6F-42BC-A0AD-5724F5F7C300}" srcOrd="2" destOrd="0" presId="urn:microsoft.com/office/officeart/2005/8/layout/vList4#4"/>
    <dgm:cxn modelId="{C37EA078-7B5E-44C4-A6EA-F0BA6A8AA989}" type="presParOf" srcId="{8B0178E5-0C6F-42BC-A0AD-5724F5F7C300}" destId="{D7287A35-93CA-4CF2-AD91-FEA33F8D3574}" srcOrd="0" destOrd="0" presId="urn:microsoft.com/office/officeart/2005/8/layout/vList4#4"/>
    <dgm:cxn modelId="{84FC27C5-836A-4FF1-B925-555CD6528488}" type="presParOf" srcId="{8B0178E5-0C6F-42BC-A0AD-5724F5F7C300}" destId="{21708EEC-D21B-4E3B-B8A4-4C8EF9C4C28B}" srcOrd="1" destOrd="0" presId="urn:microsoft.com/office/officeart/2005/8/layout/vList4#4"/>
    <dgm:cxn modelId="{72E30893-0BF5-4ABB-9EE7-B34CDBAE8821}" type="presParOf" srcId="{8B0178E5-0C6F-42BC-A0AD-5724F5F7C300}" destId="{C360AE8A-CCC0-4484-8C86-0CDF866C5E74}" srcOrd="2" destOrd="0" presId="urn:microsoft.com/office/officeart/2005/8/layout/vList4#4"/>
    <dgm:cxn modelId="{8F46A207-3764-481F-B043-EB6DD2580FE1}" type="presParOf" srcId="{6830D389-D291-44C9-B81A-5124AA5DDD89}" destId="{82677F5A-C863-466E-996B-1EB9BD174873}" srcOrd="3" destOrd="0" presId="urn:microsoft.com/office/officeart/2005/8/layout/vList4#4"/>
    <dgm:cxn modelId="{3132804E-062D-4AF0-905B-9DB41F4FC2AD}" type="presParOf" srcId="{6830D389-D291-44C9-B81A-5124AA5DDD89}" destId="{96CE4235-2D5C-4799-9CCE-E9B501F3950B}" srcOrd="4" destOrd="0" presId="urn:microsoft.com/office/officeart/2005/8/layout/vList4#4"/>
    <dgm:cxn modelId="{BB50A397-73C2-4195-BC9D-A07A8DD375B6}" type="presParOf" srcId="{96CE4235-2D5C-4799-9CCE-E9B501F3950B}" destId="{B7EEAA7A-0F95-4E5A-8FFA-99CA72F2B53D}" srcOrd="0" destOrd="0" presId="urn:microsoft.com/office/officeart/2005/8/layout/vList4#4"/>
    <dgm:cxn modelId="{EE0F8546-D8D3-44FD-8056-A09F97A88F30}" type="presParOf" srcId="{96CE4235-2D5C-4799-9CCE-E9B501F3950B}" destId="{1BFC99FA-7634-447D-AE38-435828482F3B}" srcOrd="1" destOrd="0" presId="urn:microsoft.com/office/officeart/2005/8/layout/vList4#4"/>
    <dgm:cxn modelId="{CBCD7076-4ED9-49F6-B7AF-EED7CECA0DDF}" type="presParOf" srcId="{96CE4235-2D5C-4799-9CCE-E9B501F3950B}" destId="{BF5EB04E-887A-47C9-90EB-19D5EE323B5C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499FFB-6710-45FF-A7DC-0CE15735C5A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1C8FE5-DBCE-4A70-ACA1-6C0E7FF40B75}">
      <dgm:prSet phldrT="[Текст]"/>
      <dgm:spPr>
        <a:gradFill rotWithShape="0">
          <a:gsLst>
            <a:gs pos="95420">
              <a:srgbClr val="F99C00"/>
            </a:gs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Централизованный метод</a:t>
          </a:r>
          <a:endParaRPr lang="ru-RU" dirty="0"/>
        </a:p>
      </dgm:t>
    </dgm:pt>
    <dgm:pt modelId="{D142EBF0-9070-4E08-8E03-6AA8E14AF4B0}" type="parTrans" cxnId="{16320AEF-D32F-4E98-AE01-DB27F516374E}">
      <dgm:prSet/>
      <dgm:spPr/>
      <dgm:t>
        <a:bodyPr/>
        <a:lstStyle/>
        <a:p>
          <a:endParaRPr lang="ru-RU"/>
        </a:p>
      </dgm:t>
    </dgm:pt>
    <dgm:pt modelId="{110D234B-2AA2-4641-B1A6-111419224BF0}" type="sibTrans" cxnId="{16320AEF-D32F-4E98-AE01-DB27F516374E}">
      <dgm:prSet/>
      <dgm:spPr/>
      <dgm:t>
        <a:bodyPr/>
        <a:lstStyle/>
        <a:p>
          <a:endParaRPr lang="ru-RU"/>
        </a:p>
      </dgm:t>
    </dgm:pt>
    <dgm:pt modelId="{64F5D234-2B8A-4ABB-82BB-44747445BD8F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Централизованный способ регулирования заработной платы также называют государственным.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8DB68-F6B4-424E-8FED-8363286F6FC2}" type="parTrans" cxnId="{3FDCB0EF-33E9-419D-B179-5FF711AA2AEE}">
      <dgm:prSet/>
      <dgm:spPr/>
      <dgm:t>
        <a:bodyPr/>
        <a:lstStyle/>
        <a:p>
          <a:endParaRPr lang="ru-RU"/>
        </a:p>
      </dgm:t>
    </dgm:pt>
    <dgm:pt modelId="{8C528287-80F3-4946-B049-2CC9A446EE5E}" type="sibTrans" cxnId="{3FDCB0EF-33E9-419D-B179-5FF711AA2AEE}">
      <dgm:prSet/>
      <dgm:spPr/>
      <dgm:t>
        <a:bodyPr/>
        <a:lstStyle/>
        <a:p>
          <a:endParaRPr lang="ru-RU"/>
        </a:p>
      </dgm:t>
    </dgm:pt>
    <dgm:pt modelId="{68553132-DA44-4E43-99B4-2EB277AFF034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Охватывает регулирование дохода граждан в пределах территории страны, включая уровень субъектов РФ.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02998F-AAEA-4A20-BA0D-ED102E686475}" type="parTrans" cxnId="{89951BE1-59DB-4A3A-8A81-FE6B62F4896E}">
      <dgm:prSet/>
      <dgm:spPr/>
      <dgm:t>
        <a:bodyPr/>
        <a:lstStyle/>
        <a:p>
          <a:endParaRPr lang="ru-RU"/>
        </a:p>
      </dgm:t>
    </dgm:pt>
    <dgm:pt modelId="{D6E1D6C8-F81C-431D-892A-2113568DCD7C}" type="sibTrans" cxnId="{89951BE1-59DB-4A3A-8A81-FE6B62F4896E}">
      <dgm:prSet/>
      <dgm:spPr/>
      <dgm:t>
        <a:bodyPr/>
        <a:lstStyle/>
        <a:p>
          <a:endParaRPr lang="ru-RU"/>
        </a:p>
      </dgm:t>
    </dgm:pt>
    <dgm:pt modelId="{F44C415B-EBD9-4C14-BF39-AEC43786941D}">
      <dgm:prSet phldrT="[Текст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Децентрализованный метод</a:t>
          </a:r>
          <a:endParaRPr lang="ru-RU" dirty="0"/>
        </a:p>
      </dgm:t>
    </dgm:pt>
    <dgm:pt modelId="{218CDA76-07B3-4499-8898-3AD33811DDE6}" type="parTrans" cxnId="{7B61228F-0B25-4687-BA7E-DBC232E39840}">
      <dgm:prSet/>
      <dgm:spPr/>
      <dgm:t>
        <a:bodyPr/>
        <a:lstStyle/>
        <a:p>
          <a:endParaRPr lang="ru-RU"/>
        </a:p>
      </dgm:t>
    </dgm:pt>
    <dgm:pt modelId="{A510FDF2-74CA-4825-8C8E-500BBF3D5DE1}" type="sibTrans" cxnId="{7B61228F-0B25-4687-BA7E-DBC232E39840}">
      <dgm:prSet/>
      <dgm:spPr/>
      <dgm:t>
        <a:bodyPr/>
        <a:lstStyle/>
        <a:p>
          <a:endParaRPr lang="ru-RU"/>
        </a:p>
      </dgm:t>
    </dgm:pt>
    <dgm:pt modelId="{6E362C29-5E0D-4C72-A8CA-88A20E0D1884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Заключается в регулировании заработка граждан через трудовые договоры, документы о социальном партнерстве или локальные нормативные документы организации.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67F1C9-57FB-470C-AC3F-398C1B089F9C}" type="parTrans" cxnId="{58342A7E-22D9-4713-947E-88281D205671}">
      <dgm:prSet/>
      <dgm:spPr/>
      <dgm:t>
        <a:bodyPr/>
        <a:lstStyle/>
        <a:p>
          <a:endParaRPr lang="ru-RU"/>
        </a:p>
      </dgm:t>
    </dgm:pt>
    <dgm:pt modelId="{2287ABD2-C0FE-44DD-BB1F-01DF2B920303}" type="sibTrans" cxnId="{58342A7E-22D9-4713-947E-88281D205671}">
      <dgm:prSet/>
      <dgm:spPr/>
      <dgm:t>
        <a:bodyPr/>
        <a:lstStyle/>
        <a:p>
          <a:endParaRPr lang="ru-RU"/>
        </a:p>
      </dgm:t>
    </dgm:pt>
    <dgm:pt modelId="{0E0AF88D-96D6-4DFE-AA48-24288F674FDA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для регулирования заработанного вознаграждения распространился благодаря изменениям в экономике страны, приведшим к возникновению многообразия равных форм собственности.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B4492-0F07-4579-8057-A8DC50F26C81}" type="parTrans" cxnId="{E15C0292-B3B4-4A6D-A461-EC8617833AE6}">
      <dgm:prSet/>
      <dgm:spPr/>
      <dgm:t>
        <a:bodyPr/>
        <a:lstStyle/>
        <a:p>
          <a:endParaRPr lang="ru-RU"/>
        </a:p>
      </dgm:t>
    </dgm:pt>
    <dgm:pt modelId="{1E6C9506-EDF2-4FDB-88BE-1E4DBFE8BCF4}" type="sibTrans" cxnId="{E15C0292-B3B4-4A6D-A461-EC8617833AE6}">
      <dgm:prSet/>
      <dgm:spPr/>
      <dgm:t>
        <a:bodyPr/>
        <a:lstStyle/>
        <a:p>
          <a:endParaRPr lang="ru-RU"/>
        </a:p>
      </dgm:t>
    </dgm:pt>
    <dgm:pt modelId="{9F9F261B-73F7-4BB5-A7DC-9D561485F297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73575-2CB9-4FCD-8B64-0CE8FE64DD07}" type="parTrans" cxnId="{DE85542D-550E-4621-A136-46234103371A}">
      <dgm:prSet/>
      <dgm:spPr/>
      <dgm:t>
        <a:bodyPr/>
        <a:lstStyle/>
        <a:p>
          <a:endParaRPr lang="ru-RU"/>
        </a:p>
      </dgm:t>
    </dgm:pt>
    <dgm:pt modelId="{C8880962-4E5F-4667-A8D4-33F3989C36EA}" type="sibTrans" cxnId="{DE85542D-550E-4621-A136-46234103371A}">
      <dgm:prSet/>
      <dgm:spPr/>
      <dgm:t>
        <a:bodyPr/>
        <a:lstStyle/>
        <a:p>
          <a:endParaRPr lang="ru-RU"/>
        </a:p>
      </dgm:t>
    </dgm:pt>
    <dgm:pt modelId="{306D6153-B37F-438F-B9FB-C8E1AD9A5DA8}" type="pres">
      <dgm:prSet presAssocID="{FF499FFB-6710-45FF-A7DC-0CE15735C5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2D5BC9-C10F-40A9-B3CB-018EA2532B44}" type="pres">
      <dgm:prSet presAssocID="{311C8FE5-DBCE-4A70-ACA1-6C0E7FF40B75}" presName="linNode" presStyleCnt="0"/>
      <dgm:spPr/>
    </dgm:pt>
    <dgm:pt modelId="{755FAE6C-0E2D-4D9B-84B0-8A3821F6302D}" type="pres">
      <dgm:prSet presAssocID="{311C8FE5-DBCE-4A70-ACA1-6C0E7FF40B7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5CE1-BEA1-458F-B9D0-F11AEB7A4D37}" type="pres">
      <dgm:prSet presAssocID="{311C8FE5-DBCE-4A70-ACA1-6C0E7FF40B7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B3AB-07AD-4697-A4E0-B7816C314260}" type="pres">
      <dgm:prSet presAssocID="{110D234B-2AA2-4641-B1A6-111419224BF0}" presName="spacing" presStyleCnt="0"/>
      <dgm:spPr/>
    </dgm:pt>
    <dgm:pt modelId="{0AF5BBEE-8036-4A50-8E06-98036DD774AD}" type="pres">
      <dgm:prSet presAssocID="{F44C415B-EBD9-4C14-BF39-AEC43786941D}" presName="linNode" presStyleCnt="0"/>
      <dgm:spPr/>
    </dgm:pt>
    <dgm:pt modelId="{C32D3C56-395B-44EB-897F-C4C5B2767F5E}" type="pres">
      <dgm:prSet presAssocID="{F44C415B-EBD9-4C14-BF39-AEC43786941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E67EE-4A87-460F-81F9-BBAB25A4E0D1}" type="pres">
      <dgm:prSet presAssocID="{F44C415B-EBD9-4C14-BF39-AEC43786941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1228F-0B25-4687-BA7E-DBC232E39840}" srcId="{FF499FFB-6710-45FF-A7DC-0CE15735C5A5}" destId="{F44C415B-EBD9-4C14-BF39-AEC43786941D}" srcOrd="1" destOrd="0" parTransId="{218CDA76-07B3-4499-8898-3AD33811DDE6}" sibTransId="{A510FDF2-74CA-4825-8C8E-500BBF3D5DE1}"/>
    <dgm:cxn modelId="{16320AEF-D32F-4E98-AE01-DB27F516374E}" srcId="{FF499FFB-6710-45FF-A7DC-0CE15735C5A5}" destId="{311C8FE5-DBCE-4A70-ACA1-6C0E7FF40B75}" srcOrd="0" destOrd="0" parTransId="{D142EBF0-9070-4E08-8E03-6AA8E14AF4B0}" sibTransId="{110D234B-2AA2-4641-B1A6-111419224BF0}"/>
    <dgm:cxn modelId="{3FDCB0EF-33E9-419D-B179-5FF711AA2AEE}" srcId="{311C8FE5-DBCE-4A70-ACA1-6C0E7FF40B75}" destId="{64F5D234-2B8A-4ABB-82BB-44747445BD8F}" srcOrd="0" destOrd="0" parTransId="{9578DB68-F6B4-424E-8FED-8363286F6FC2}" sibTransId="{8C528287-80F3-4946-B049-2CC9A446EE5E}"/>
    <dgm:cxn modelId="{97C90FC4-F775-4878-ACD5-CD2824E2F445}" type="presOf" srcId="{6E362C29-5E0D-4C72-A8CA-88A20E0D1884}" destId="{0AFE67EE-4A87-460F-81F9-BBAB25A4E0D1}" srcOrd="0" destOrd="0" presId="urn:microsoft.com/office/officeart/2005/8/layout/vList6"/>
    <dgm:cxn modelId="{89951BE1-59DB-4A3A-8A81-FE6B62F4896E}" srcId="{311C8FE5-DBCE-4A70-ACA1-6C0E7FF40B75}" destId="{68553132-DA44-4E43-99B4-2EB277AFF034}" srcOrd="2" destOrd="0" parTransId="{5102998F-AAEA-4A20-BA0D-ED102E686475}" sibTransId="{D6E1D6C8-F81C-431D-892A-2113568DCD7C}"/>
    <dgm:cxn modelId="{44B3CAA6-FFB7-414E-A69E-A2B6CD5AFCB5}" type="presOf" srcId="{F44C415B-EBD9-4C14-BF39-AEC43786941D}" destId="{C32D3C56-395B-44EB-897F-C4C5B2767F5E}" srcOrd="0" destOrd="0" presId="urn:microsoft.com/office/officeart/2005/8/layout/vList6"/>
    <dgm:cxn modelId="{98FEB0B1-634D-4BAD-831A-7A5387BFF2EB}" type="presOf" srcId="{0E0AF88D-96D6-4DFE-AA48-24288F674FDA}" destId="{0AFE67EE-4A87-460F-81F9-BBAB25A4E0D1}" srcOrd="0" destOrd="1" presId="urn:microsoft.com/office/officeart/2005/8/layout/vList6"/>
    <dgm:cxn modelId="{1CDAB7F1-9728-4F13-8A9C-FE34D592A6FE}" type="presOf" srcId="{9F9F261B-73F7-4BB5-A7DC-9D561485F297}" destId="{AA735CE1-BEA1-458F-B9D0-F11AEB7A4D37}" srcOrd="0" destOrd="1" presId="urn:microsoft.com/office/officeart/2005/8/layout/vList6"/>
    <dgm:cxn modelId="{DE85542D-550E-4621-A136-46234103371A}" srcId="{311C8FE5-DBCE-4A70-ACA1-6C0E7FF40B75}" destId="{9F9F261B-73F7-4BB5-A7DC-9D561485F297}" srcOrd="1" destOrd="0" parTransId="{42B73575-2CB9-4FCD-8B64-0CE8FE64DD07}" sibTransId="{C8880962-4E5F-4667-A8D4-33F3989C36EA}"/>
    <dgm:cxn modelId="{38202D66-EA51-40E9-9257-2897315CE980}" type="presOf" srcId="{FF499FFB-6710-45FF-A7DC-0CE15735C5A5}" destId="{306D6153-B37F-438F-B9FB-C8E1AD9A5DA8}" srcOrd="0" destOrd="0" presId="urn:microsoft.com/office/officeart/2005/8/layout/vList6"/>
    <dgm:cxn modelId="{58342A7E-22D9-4713-947E-88281D205671}" srcId="{F44C415B-EBD9-4C14-BF39-AEC43786941D}" destId="{6E362C29-5E0D-4C72-A8CA-88A20E0D1884}" srcOrd="0" destOrd="0" parTransId="{9467F1C9-57FB-470C-AC3F-398C1B089F9C}" sibTransId="{2287ABD2-C0FE-44DD-BB1F-01DF2B920303}"/>
    <dgm:cxn modelId="{E15C0292-B3B4-4A6D-A461-EC8617833AE6}" srcId="{F44C415B-EBD9-4C14-BF39-AEC43786941D}" destId="{0E0AF88D-96D6-4DFE-AA48-24288F674FDA}" srcOrd="1" destOrd="0" parTransId="{AABB4492-0F07-4579-8057-A8DC50F26C81}" sibTransId="{1E6C9506-EDF2-4FDB-88BE-1E4DBFE8BCF4}"/>
    <dgm:cxn modelId="{801C3E38-FC48-4F8F-BAE5-853FE8F0E088}" type="presOf" srcId="{68553132-DA44-4E43-99B4-2EB277AFF034}" destId="{AA735CE1-BEA1-458F-B9D0-F11AEB7A4D37}" srcOrd="0" destOrd="2" presId="urn:microsoft.com/office/officeart/2005/8/layout/vList6"/>
    <dgm:cxn modelId="{F5966BF6-35BD-48A5-B5A3-ADB0B7DE99E0}" type="presOf" srcId="{64F5D234-2B8A-4ABB-82BB-44747445BD8F}" destId="{AA735CE1-BEA1-458F-B9D0-F11AEB7A4D37}" srcOrd="0" destOrd="0" presId="urn:microsoft.com/office/officeart/2005/8/layout/vList6"/>
    <dgm:cxn modelId="{E93F30AD-BA43-4CE0-BF79-BFC3130C018C}" type="presOf" srcId="{311C8FE5-DBCE-4A70-ACA1-6C0E7FF40B75}" destId="{755FAE6C-0E2D-4D9B-84B0-8A3821F6302D}" srcOrd="0" destOrd="0" presId="urn:microsoft.com/office/officeart/2005/8/layout/vList6"/>
    <dgm:cxn modelId="{25C4476F-C464-407B-BCB9-701219797C79}" type="presParOf" srcId="{306D6153-B37F-438F-B9FB-C8E1AD9A5DA8}" destId="{E92D5BC9-C10F-40A9-B3CB-018EA2532B44}" srcOrd="0" destOrd="0" presId="urn:microsoft.com/office/officeart/2005/8/layout/vList6"/>
    <dgm:cxn modelId="{84257B88-3FF5-4CE1-9658-287DBC68A6AF}" type="presParOf" srcId="{E92D5BC9-C10F-40A9-B3CB-018EA2532B44}" destId="{755FAE6C-0E2D-4D9B-84B0-8A3821F6302D}" srcOrd="0" destOrd="0" presId="urn:microsoft.com/office/officeart/2005/8/layout/vList6"/>
    <dgm:cxn modelId="{CAB13EF9-C0BE-4502-95F6-4007123A778D}" type="presParOf" srcId="{E92D5BC9-C10F-40A9-B3CB-018EA2532B44}" destId="{AA735CE1-BEA1-458F-B9D0-F11AEB7A4D37}" srcOrd="1" destOrd="0" presId="urn:microsoft.com/office/officeart/2005/8/layout/vList6"/>
    <dgm:cxn modelId="{ADE22304-18A5-4599-AACE-E97A7F5A66FB}" type="presParOf" srcId="{306D6153-B37F-438F-B9FB-C8E1AD9A5DA8}" destId="{8C68B3AB-07AD-4697-A4E0-B7816C314260}" srcOrd="1" destOrd="0" presId="urn:microsoft.com/office/officeart/2005/8/layout/vList6"/>
    <dgm:cxn modelId="{DBFEAE46-7F33-4A06-9BB7-8720C9B1FF8E}" type="presParOf" srcId="{306D6153-B37F-438F-B9FB-C8E1AD9A5DA8}" destId="{0AF5BBEE-8036-4A50-8E06-98036DD774AD}" srcOrd="2" destOrd="0" presId="urn:microsoft.com/office/officeart/2005/8/layout/vList6"/>
    <dgm:cxn modelId="{F00DD3B9-29C4-42EB-937E-09D38083EB30}" type="presParOf" srcId="{0AF5BBEE-8036-4A50-8E06-98036DD774AD}" destId="{C32D3C56-395B-44EB-897F-C4C5B2767F5E}" srcOrd="0" destOrd="0" presId="urn:microsoft.com/office/officeart/2005/8/layout/vList6"/>
    <dgm:cxn modelId="{23554852-68CD-4953-918A-37EFB952E809}" type="presParOf" srcId="{0AF5BBEE-8036-4A50-8E06-98036DD774AD}" destId="{0AFE67EE-4A87-460F-81F9-BBAB25A4E0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F20BA-8712-49A8-B3CD-5A833FAE5F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C07F6-2BDB-412C-B8E1-3FD6DC92FBBE}">
      <dgm:prSet phldrT="[Текст]"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Заработная плата выплачивается работнику, как правило, в месте выполнения им работы либо переводится в кредитную организацию, указанную в заявлении работника, на условиях, определенных коллективным договором или трудовым договором.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CB661-D554-43C2-8FBC-89F0855482DA}" type="parTrans" cxnId="{1409C006-D828-4EE2-9849-F9D083AB8C8C}">
      <dgm:prSet/>
      <dgm:spPr/>
      <dgm:t>
        <a:bodyPr/>
        <a:lstStyle/>
        <a:p>
          <a:endParaRPr lang="ru-RU"/>
        </a:p>
      </dgm:t>
    </dgm:pt>
    <dgm:pt modelId="{8B6E4D6B-00FA-4BDE-9462-CF0D337C5C39}" type="sibTrans" cxnId="{1409C006-D828-4EE2-9849-F9D083AB8C8C}">
      <dgm:prSet/>
      <dgm:spPr/>
      <dgm:t>
        <a:bodyPr/>
        <a:lstStyle/>
        <a:p>
          <a:endParaRPr lang="ru-RU"/>
        </a:p>
      </dgm:t>
    </dgm:pt>
    <dgm:pt modelId="{70CA6AF5-3125-4B9E-9A3C-F5E7287E9959}">
      <dgm:prSet custT="1"/>
      <dgm:spPr/>
      <dgm:t>
        <a:bodyPr/>
        <a:lstStyle/>
        <a:p>
          <a:r>
            <a:rPr lang="ru-RU" sz="1000" dirty="0" smtClean="0"/>
            <a:t>Работник вправе заменить кредитную организацию, в которую должна быть переведена заработная плата, сообщив в письменной форме работодателю об изменении реквизитов для перевода заработной платы не позднее чем за пять рабочих дней до дня выплаты заработной платы. </a:t>
          </a:r>
          <a:endParaRPr lang="ru-RU" sz="1000" dirty="0"/>
        </a:p>
      </dgm:t>
    </dgm:pt>
    <dgm:pt modelId="{18B0A1DA-AF85-4305-A7A4-FB064B8DA719}" type="parTrans" cxnId="{6F2A439B-11F0-449F-9388-963E7E070CA7}">
      <dgm:prSet/>
      <dgm:spPr/>
      <dgm:t>
        <a:bodyPr/>
        <a:lstStyle/>
        <a:p>
          <a:endParaRPr lang="ru-RU"/>
        </a:p>
      </dgm:t>
    </dgm:pt>
    <dgm:pt modelId="{4B0BB4D8-5BF1-4B28-A782-08431B9D3534}" type="sibTrans" cxnId="{6F2A439B-11F0-449F-9388-963E7E070CA7}">
      <dgm:prSet/>
      <dgm:spPr/>
      <dgm:t>
        <a:bodyPr/>
        <a:lstStyle/>
        <a:p>
          <a:endParaRPr lang="ru-RU"/>
        </a:p>
      </dgm:t>
    </dgm:pt>
    <dgm:pt modelId="{4682938A-4A55-435E-9A4C-42788B5BBC58}">
      <dgm:prSet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Заработная плата должна выдаваться сотрудникам не реже чем каждые полмесяца. Исключений из этого правила законодательство не предусматривает. Если зарплату выплачивают один раз в месяц, организация может быть привлечена к административной ответственности. 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D468E-5916-4DB7-BC6A-055652B33DCE}" type="parTrans" cxnId="{3AB3D486-E644-4789-977D-7AD38397D2DC}">
      <dgm:prSet/>
      <dgm:spPr/>
      <dgm:t>
        <a:bodyPr/>
        <a:lstStyle/>
        <a:p>
          <a:endParaRPr lang="ru-RU"/>
        </a:p>
      </dgm:t>
    </dgm:pt>
    <dgm:pt modelId="{5B1B4698-84E6-4703-963A-6568B6E936C6}" type="sibTrans" cxnId="{3AB3D486-E644-4789-977D-7AD38397D2DC}">
      <dgm:prSet/>
      <dgm:spPr/>
      <dgm:t>
        <a:bodyPr/>
        <a:lstStyle/>
        <a:p>
          <a:endParaRPr lang="ru-RU"/>
        </a:p>
      </dgm:t>
    </dgm:pt>
    <dgm:pt modelId="{8B802681-D185-40E2-ADB1-58016E457CA4}">
      <dgm:prSet custT="1"/>
      <dgm:spPr/>
      <dgm:t>
        <a:bodyPr/>
        <a:lstStyle/>
        <a:p>
          <a:r>
            <a:rPr lang="ru-RU" sz="1000" dirty="0" smtClean="0"/>
            <a:t>Конкретные сроки выплаты заработной платы определяют в трудовом договоре с работником и положении об оплате труда. </a:t>
          </a:r>
          <a:endParaRPr lang="ru-RU" sz="1000" dirty="0"/>
        </a:p>
      </dgm:t>
    </dgm:pt>
    <dgm:pt modelId="{5854FECE-4634-4931-A7C6-857D589B6A2B}" type="parTrans" cxnId="{FCD82FB0-193A-4DB3-B011-71537ECDB8D1}">
      <dgm:prSet/>
      <dgm:spPr/>
      <dgm:t>
        <a:bodyPr/>
        <a:lstStyle/>
        <a:p>
          <a:endParaRPr lang="ru-RU"/>
        </a:p>
      </dgm:t>
    </dgm:pt>
    <dgm:pt modelId="{2102A07F-873B-4017-B4D9-7566B57ED880}" type="sibTrans" cxnId="{FCD82FB0-193A-4DB3-B011-71537ECDB8D1}">
      <dgm:prSet/>
      <dgm:spPr/>
      <dgm:t>
        <a:bodyPr/>
        <a:lstStyle/>
        <a:p>
          <a:endParaRPr lang="ru-RU"/>
        </a:p>
      </dgm:t>
    </dgm:pt>
    <dgm:pt modelId="{A126D44B-7D4C-400F-9801-236C0944D209}" type="pres">
      <dgm:prSet presAssocID="{B64F20BA-8712-49A8-B3CD-5A833FAE5FC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8040E-E11F-490D-8D4E-66868760A65A}" type="pres">
      <dgm:prSet presAssocID="{B64F20BA-8712-49A8-B3CD-5A833FAE5FCD}" presName="arrow" presStyleLbl="bgShp" presStyleIdx="0" presStyleCnt="1" custLinFactNeighborX="-344" custLinFactNeighborY="-1053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</dgm:pt>
    <dgm:pt modelId="{D8CD2483-75D9-460D-8478-46224988FB42}" type="pres">
      <dgm:prSet presAssocID="{B64F20BA-8712-49A8-B3CD-5A833FAE5FCD}" presName="arrowDiagram4" presStyleCnt="0"/>
      <dgm:spPr/>
    </dgm:pt>
    <dgm:pt modelId="{77A1082B-11E1-40A4-9871-9D7CDD53DFB3}" type="pres">
      <dgm:prSet presAssocID="{CF9C07F6-2BDB-412C-B8E1-3FD6DC92FBBE}" presName="bullet4a" presStyleLbl="node1" presStyleIdx="0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31940C2E-CEDA-4334-90AA-5ACD8493FA09}" type="pres">
      <dgm:prSet presAssocID="{CF9C07F6-2BDB-412C-B8E1-3FD6DC92FBBE}" presName="textBox4a" presStyleLbl="revTx" presStyleIdx="0" presStyleCnt="4" custLinFactX="183303" custLinFactY="-100000" custLinFactNeighborX="200000" custLinFactNeighborY="-101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8FAD-9F1C-4553-A2E7-B88EDDBC534C}" type="pres">
      <dgm:prSet presAssocID="{70CA6AF5-3125-4B9E-9A3C-F5E7287E9959}" presName="bullet4b" presStyleLbl="node1" presStyleIdx="1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0F7DB7B5-39AF-4816-B769-07D32A0207E6}" type="pres">
      <dgm:prSet presAssocID="{70CA6AF5-3125-4B9E-9A3C-F5E7287E995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65D64-B3CF-4C1E-BFC8-93FCAF09F956}" type="pres">
      <dgm:prSet presAssocID="{4682938A-4A55-435E-9A4C-42788B5BBC58}" presName="bullet4c" presStyleLbl="node1" presStyleIdx="2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CFDC4BAE-BA78-4E70-B371-99B413CDAAE2}" type="pres">
      <dgm:prSet presAssocID="{4682938A-4A55-435E-9A4C-42788B5BBC5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D428-6FB5-484A-9005-97EBCA63528A}" type="pres">
      <dgm:prSet presAssocID="{8B802681-D185-40E2-ADB1-58016E457CA4}" presName="bullet4d" presStyleLbl="node1" presStyleIdx="3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9F854BAB-1277-4C80-9DFE-B26E9D06B068}" type="pres">
      <dgm:prSet presAssocID="{8B802681-D185-40E2-ADB1-58016E457CA4}" presName="textBox4d" presStyleLbl="revTx" presStyleIdx="3" presStyleCnt="4" custScaleY="26640" custLinFactX="-110026" custLinFactNeighborX="-200000" custLinFactNeighborY="3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82FB0-193A-4DB3-B011-71537ECDB8D1}" srcId="{B64F20BA-8712-49A8-B3CD-5A833FAE5FCD}" destId="{8B802681-D185-40E2-ADB1-58016E457CA4}" srcOrd="3" destOrd="0" parTransId="{5854FECE-4634-4931-A7C6-857D589B6A2B}" sibTransId="{2102A07F-873B-4017-B4D9-7566B57ED880}"/>
    <dgm:cxn modelId="{A1F76257-DC58-4774-9A35-C63A5C59A0A5}" type="presOf" srcId="{70CA6AF5-3125-4B9E-9A3C-F5E7287E9959}" destId="{0F7DB7B5-39AF-4816-B769-07D32A0207E6}" srcOrd="0" destOrd="0" presId="urn:microsoft.com/office/officeart/2005/8/layout/arrow2"/>
    <dgm:cxn modelId="{6F2A439B-11F0-449F-9388-963E7E070CA7}" srcId="{B64F20BA-8712-49A8-B3CD-5A833FAE5FCD}" destId="{70CA6AF5-3125-4B9E-9A3C-F5E7287E9959}" srcOrd="1" destOrd="0" parTransId="{18B0A1DA-AF85-4305-A7A4-FB064B8DA719}" sibTransId="{4B0BB4D8-5BF1-4B28-A782-08431B9D3534}"/>
    <dgm:cxn modelId="{1409C006-D828-4EE2-9849-F9D083AB8C8C}" srcId="{B64F20BA-8712-49A8-B3CD-5A833FAE5FCD}" destId="{CF9C07F6-2BDB-412C-B8E1-3FD6DC92FBBE}" srcOrd="0" destOrd="0" parTransId="{80FCB661-D554-43C2-8FBC-89F0855482DA}" sibTransId="{8B6E4D6B-00FA-4BDE-9462-CF0D337C5C39}"/>
    <dgm:cxn modelId="{7801AEDB-44DF-48DC-8D18-8CA7F925C82A}" type="presOf" srcId="{4682938A-4A55-435E-9A4C-42788B5BBC58}" destId="{CFDC4BAE-BA78-4E70-B371-99B413CDAAE2}" srcOrd="0" destOrd="0" presId="urn:microsoft.com/office/officeart/2005/8/layout/arrow2"/>
    <dgm:cxn modelId="{1F9604A0-B008-4EC2-98A4-244C4EE58F0D}" type="presOf" srcId="{B64F20BA-8712-49A8-B3CD-5A833FAE5FCD}" destId="{A126D44B-7D4C-400F-9801-236C0944D209}" srcOrd="0" destOrd="0" presId="urn:microsoft.com/office/officeart/2005/8/layout/arrow2"/>
    <dgm:cxn modelId="{9D4FC7AB-5518-4555-8709-169EDD75D0C6}" type="presOf" srcId="{8B802681-D185-40E2-ADB1-58016E457CA4}" destId="{9F854BAB-1277-4C80-9DFE-B26E9D06B068}" srcOrd="0" destOrd="0" presId="urn:microsoft.com/office/officeart/2005/8/layout/arrow2"/>
    <dgm:cxn modelId="{3AB3D486-E644-4789-977D-7AD38397D2DC}" srcId="{B64F20BA-8712-49A8-B3CD-5A833FAE5FCD}" destId="{4682938A-4A55-435E-9A4C-42788B5BBC58}" srcOrd="2" destOrd="0" parTransId="{BA8D468E-5916-4DB7-BC6A-055652B33DCE}" sibTransId="{5B1B4698-84E6-4703-963A-6568B6E936C6}"/>
    <dgm:cxn modelId="{374FBC85-0CAB-46E6-913C-A70A4857E1DB}" type="presOf" srcId="{CF9C07F6-2BDB-412C-B8E1-3FD6DC92FBBE}" destId="{31940C2E-CEDA-4334-90AA-5ACD8493FA09}" srcOrd="0" destOrd="0" presId="urn:microsoft.com/office/officeart/2005/8/layout/arrow2"/>
    <dgm:cxn modelId="{271F867B-5E61-460C-ADD6-91EE52E26E27}" type="presParOf" srcId="{A126D44B-7D4C-400F-9801-236C0944D209}" destId="{1C08040E-E11F-490D-8D4E-66868760A65A}" srcOrd="0" destOrd="0" presId="urn:microsoft.com/office/officeart/2005/8/layout/arrow2"/>
    <dgm:cxn modelId="{F12FAFBA-EB3B-4D7B-9CD8-E0951DA235DE}" type="presParOf" srcId="{A126D44B-7D4C-400F-9801-236C0944D209}" destId="{D8CD2483-75D9-460D-8478-46224988FB42}" srcOrd="1" destOrd="0" presId="urn:microsoft.com/office/officeart/2005/8/layout/arrow2"/>
    <dgm:cxn modelId="{31B4920A-40AB-44BA-80D1-0C2B5C1FC878}" type="presParOf" srcId="{D8CD2483-75D9-460D-8478-46224988FB42}" destId="{77A1082B-11E1-40A4-9871-9D7CDD53DFB3}" srcOrd="0" destOrd="0" presId="urn:microsoft.com/office/officeart/2005/8/layout/arrow2"/>
    <dgm:cxn modelId="{99F8E44E-6F15-4576-8EFF-616CE52AA253}" type="presParOf" srcId="{D8CD2483-75D9-460D-8478-46224988FB42}" destId="{31940C2E-CEDA-4334-90AA-5ACD8493FA09}" srcOrd="1" destOrd="0" presId="urn:microsoft.com/office/officeart/2005/8/layout/arrow2"/>
    <dgm:cxn modelId="{2FD05B14-0FF0-441F-9121-B9356041E839}" type="presParOf" srcId="{D8CD2483-75D9-460D-8478-46224988FB42}" destId="{46D48FAD-9F1C-4553-A2E7-B88EDDBC534C}" srcOrd="2" destOrd="0" presId="urn:microsoft.com/office/officeart/2005/8/layout/arrow2"/>
    <dgm:cxn modelId="{1942D7FF-12E3-456B-BDF1-A3CA37AE49DF}" type="presParOf" srcId="{D8CD2483-75D9-460D-8478-46224988FB42}" destId="{0F7DB7B5-39AF-4816-B769-07D32A0207E6}" srcOrd="3" destOrd="0" presId="urn:microsoft.com/office/officeart/2005/8/layout/arrow2"/>
    <dgm:cxn modelId="{392FEC1C-C55C-4C84-932A-DC173C808C0A}" type="presParOf" srcId="{D8CD2483-75D9-460D-8478-46224988FB42}" destId="{39E65D64-B3CF-4C1E-BFC8-93FCAF09F956}" srcOrd="4" destOrd="0" presId="urn:microsoft.com/office/officeart/2005/8/layout/arrow2"/>
    <dgm:cxn modelId="{9D17670D-2619-4E98-8A48-5237A5471D2C}" type="presParOf" srcId="{D8CD2483-75D9-460D-8478-46224988FB42}" destId="{CFDC4BAE-BA78-4E70-B371-99B413CDAAE2}" srcOrd="5" destOrd="0" presId="urn:microsoft.com/office/officeart/2005/8/layout/arrow2"/>
    <dgm:cxn modelId="{55226EAA-3DEC-41BA-ABE5-ABF6678CEF92}" type="presParOf" srcId="{D8CD2483-75D9-460D-8478-46224988FB42}" destId="{916CD428-6FB5-484A-9005-97EBCA63528A}" srcOrd="6" destOrd="0" presId="urn:microsoft.com/office/officeart/2005/8/layout/arrow2"/>
    <dgm:cxn modelId="{1C6EEB64-306D-4595-8981-E58FAB732285}" type="presParOf" srcId="{D8CD2483-75D9-460D-8478-46224988FB42}" destId="{9F854BAB-1277-4C80-9DFE-B26E9D06B068}" srcOrd="7" destOrd="0" presId="urn:microsoft.com/office/officeart/2005/8/layout/arrow2"/>
  </dgm:cxnLst>
  <dgm:bg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2CDDA-405D-46D9-B807-274D94217E75}">
      <dsp:nvSpPr>
        <dsp:cNvPr id="0" name=""/>
        <dsp:cNvSpPr/>
      </dsp:nvSpPr>
      <dsp:spPr>
        <a:xfrm>
          <a:off x="211017" y="1371"/>
          <a:ext cx="2590916" cy="1554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размер заработной платы может определяться как по соглашению сторон (например, в коммерческих организациях), так и в централизованном порядке государством</a:t>
          </a:r>
          <a:endParaRPr lang="ru-RU" sz="1300" kern="1200" dirty="0"/>
        </a:p>
      </dsp:txBody>
      <dsp:txXfrm>
        <a:off x="211017" y="1371"/>
        <a:ext cx="2590916" cy="1554550"/>
      </dsp:txXfrm>
    </dsp:sp>
    <dsp:sp modelId="{D29F709E-6DA2-4805-B0F4-03EFD8603BEE}">
      <dsp:nvSpPr>
        <dsp:cNvPr id="0" name=""/>
        <dsp:cNvSpPr/>
      </dsp:nvSpPr>
      <dsp:spPr>
        <a:xfrm>
          <a:off x="3061025" y="1371"/>
          <a:ext cx="2590916" cy="1554550"/>
        </a:xfrm>
        <a:prstGeom prst="rect">
          <a:avLst/>
        </a:prstGeom>
        <a:solidFill>
          <a:schemeClr val="accent5">
            <a:hueOff val="2947447"/>
            <a:satOff val="-11975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условие об оплате труда является обязательным условием трудового договора</a:t>
          </a:r>
          <a:endParaRPr lang="ru-RU" sz="1300" kern="1200" dirty="0"/>
        </a:p>
      </dsp:txBody>
      <dsp:txXfrm>
        <a:off x="3061025" y="1371"/>
        <a:ext cx="2590916" cy="1554550"/>
      </dsp:txXfrm>
    </dsp:sp>
    <dsp:sp modelId="{DB6BEB25-49DB-4458-92D3-200F886AD1D8}">
      <dsp:nvSpPr>
        <dsp:cNvPr id="0" name=""/>
        <dsp:cNvSpPr/>
      </dsp:nvSpPr>
      <dsp:spPr>
        <a:xfrm>
          <a:off x="5911034" y="1371"/>
          <a:ext cx="2590916" cy="1554550"/>
        </a:xfrm>
        <a:prstGeom prst="rect">
          <a:avLst/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оплата труда производится по заранее определенным нормам и расценкам</a:t>
          </a:r>
          <a:endParaRPr lang="ru-RU" sz="1300" kern="1200" dirty="0"/>
        </a:p>
      </dsp:txBody>
      <dsp:txXfrm>
        <a:off x="5911034" y="1371"/>
        <a:ext cx="2590916" cy="1554550"/>
      </dsp:txXfrm>
    </dsp:sp>
    <dsp:sp modelId="{3C63E2CA-4689-43EC-8BA3-CE551F10B20B}">
      <dsp:nvSpPr>
        <dsp:cNvPr id="0" name=""/>
        <dsp:cNvSpPr/>
      </dsp:nvSpPr>
      <dsp:spPr>
        <a:xfrm>
          <a:off x="211017" y="1815012"/>
          <a:ext cx="2590916" cy="1554550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оплачивается выполнение работником трудовой функции, т.е. процесс труда, а не его результат</a:t>
          </a:r>
          <a:endParaRPr lang="ru-RU" sz="1300" kern="1200"/>
        </a:p>
      </dsp:txBody>
      <dsp:txXfrm>
        <a:off x="211017" y="1815012"/>
        <a:ext cx="2590916" cy="1554550"/>
      </dsp:txXfrm>
    </dsp:sp>
    <dsp:sp modelId="{D373DA85-AD5A-4DC4-83B2-647D4C4744BB}">
      <dsp:nvSpPr>
        <dsp:cNvPr id="0" name=""/>
        <dsp:cNvSpPr/>
      </dsp:nvSpPr>
      <dsp:spPr>
        <a:xfrm>
          <a:off x="3061025" y="1815012"/>
          <a:ext cx="2590916" cy="1554550"/>
        </a:xfrm>
        <a:prstGeom prst="rect">
          <a:avLst/>
        </a:prstGeom>
        <a:solidFill>
          <a:schemeClr val="accent5">
            <a:hueOff val="11789787"/>
            <a:satOff val="-47901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заработная плата выплачивается по трудовому договору</a:t>
          </a:r>
          <a:endParaRPr lang="ru-RU" sz="1300" kern="1200"/>
        </a:p>
      </dsp:txBody>
      <dsp:txXfrm>
        <a:off x="3061025" y="1815012"/>
        <a:ext cx="2590916" cy="1554550"/>
      </dsp:txXfrm>
    </dsp:sp>
    <dsp:sp modelId="{479AD808-6DF4-46A9-99B5-37C2D289B060}">
      <dsp:nvSpPr>
        <dsp:cNvPr id="0" name=""/>
        <dsp:cNvSpPr/>
      </dsp:nvSpPr>
      <dsp:spPr>
        <a:xfrm>
          <a:off x="5911034" y="1815012"/>
          <a:ext cx="2590916" cy="1554550"/>
        </a:xfrm>
        <a:prstGeom prst="rect">
          <a:avLst/>
        </a:prstGeom>
        <a:solidFill>
          <a:schemeClr val="accent5">
            <a:hueOff val="14737233"/>
            <a:satOff val="-59876"/>
            <a:lumOff val="-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выплата заработной платы производится регулярно, согласно ст. 136 ТК РФ не реже чем каждые полмесяца</a:t>
          </a:r>
          <a:endParaRPr lang="ru-RU" sz="1300" kern="1200" dirty="0"/>
        </a:p>
      </dsp:txBody>
      <dsp:txXfrm>
        <a:off x="5911034" y="1815012"/>
        <a:ext cx="2590916" cy="1554550"/>
      </dsp:txXfrm>
    </dsp:sp>
    <dsp:sp modelId="{A967206B-1555-4A30-B1DA-9E4D08C90A5E}">
      <dsp:nvSpPr>
        <dsp:cNvPr id="0" name=""/>
        <dsp:cNvSpPr/>
      </dsp:nvSpPr>
      <dsp:spPr>
        <a:xfrm>
          <a:off x="3061025" y="3628654"/>
          <a:ext cx="2590916" cy="1554550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выплата заработной платы производится независимо от результатов хозяйственной деятельности работодателя</a:t>
          </a:r>
          <a:endParaRPr lang="ru-RU" sz="1300" kern="1200" dirty="0"/>
        </a:p>
      </dsp:txBody>
      <dsp:txXfrm>
        <a:off x="3061025" y="3628654"/>
        <a:ext cx="2590916" cy="155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1D375-3554-499F-AB78-4ED36F87C818}">
      <dsp:nvSpPr>
        <dsp:cNvPr id="0" name=""/>
        <dsp:cNvSpPr/>
      </dsp:nvSpPr>
      <dsp:spPr>
        <a:xfrm>
          <a:off x="0" y="0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Номинальная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заработная плата, которую должен получать работник согласно договору</a:t>
          </a:r>
          <a:endParaRPr lang="ru-RU" sz="1600" kern="1200" dirty="0"/>
        </a:p>
      </dsp:txBody>
      <dsp:txXfrm>
        <a:off x="1782593" y="0"/>
        <a:ext cx="6447006" cy="1366738"/>
      </dsp:txXfrm>
    </dsp:sp>
    <dsp:sp modelId="{14C7037B-8F2D-4614-A372-4AD60455B141}">
      <dsp:nvSpPr>
        <dsp:cNvPr id="0" name=""/>
        <dsp:cNvSpPr/>
      </dsp:nvSpPr>
      <dsp:spPr>
        <a:xfrm>
          <a:off x="136673" y="136673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87A35-93CA-4CF2-AD91-FEA33F8D3574}">
      <dsp:nvSpPr>
        <dsp:cNvPr id="0" name=""/>
        <dsp:cNvSpPr/>
      </dsp:nvSpPr>
      <dsp:spPr>
        <a:xfrm>
          <a:off x="0" y="1503412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номинальная заработная плата за вычетом налогов и удержаний</a:t>
          </a:r>
          <a:endParaRPr lang="ru-RU" sz="1600" kern="1200" dirty="0"/>
        </a:p>
      </dsp:txBody>
      <dsp:txXfrm>
        <a:off x="1782593" y="1503412"/>
        <a:ext cx="6447006" cy="1366738"/>
      </dsp:txXfrm>
    </dsp:sp>
    <dsp:sp modelId="{21708EEC-D21B-4E3B-B8A4-4C8EF9C4C28B}">
      <dsp:nvSpPr>
        <dsp:cNvPr id="0" name=""/>
        <dsp:cNvSpPr/>
      </dsp:nvSpPr>
      <dsp:spPr>
        <a:xfrm>
          <a:off x="136673" y="1640086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9054545"/>
            <a:satOff val="-33292"/>
            <a:lumOff val="-34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EAA7A-0F95-4E5A-8FFA-99CA72F2B53D}">
      <dsp:nvSpPr>
        <dsp:cNvPr id="0" name=""/>
        <dsp:cNvSpPr/>
      </dsp:nvSpPr>
      <dsp:spPr>
        <a:xfrm>
          <a:off x="0" y="3006824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Минимальная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социальная норма отплаты труда, представляющая собой низшую границу стоимости неквалифицированной рабочей силы в расчете на 1 месяц</a:t>
          </a:r>
          <a:endParaRPr lang="ru-RU" sz="1600" kern="1200" dirty="0"/>
        </a:p>
      </dsp:txBody>
      <dsp:txXfrm>
        <a:off x="1782593" y="3006824"/>
        <a:ext cx="6447006" cy="1366738"/>
      </dsp:txXfrm>
    </dsp:sp>
    <dsp:sp modelId="{1BFC99FA-7634-447D-AE38-435828482F3B}">
      <dsp:nvSpPr>
        <dsp:cNvPr id="0" name=""/>
        <dsp:cNvSpPr/>
      </dsp:nvSpPr>
      <dsp:spPr>
        <a:xfrm>
          <a:off x="136673" y="3143498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8109091"/>
            <a:satOff val="-66584"/>
            <a:lumOff val="-6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81369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Заработная плата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regular_image-69a90d6485e7eae119f3e33751970d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Повременная зарплата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9288"/>
            <a:ext cx="3816424" cy="18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 повременная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848" y="1711478"/>
            <a:ext cx="4104456" cy="2016224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Недостаток: стимулирует только увеличение качества выпускаемой продукции, но не стимулирует увеличение количества продукции, а также экономию сырья, материалов, топлива, энергии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286791" cy="21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79912" y="4293095"/>
            <a:ext cx="4032448" cy="2160997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Заработок зависит от количества отработанного времени (часы, дни, месяцы) и тарифной ставки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05" y="3861048"/>
            <a:ext cx="2448272" cy="237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78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Простая  повременная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80245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Заработок повременщика – простая повременная система оплаты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Зпов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209" y="3072866"/>
            <a:ext cx="5285582" cy="113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Рпов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расценка за установленное время работы, руб.;</a:t>
            </a: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фактическое время работы за расчетный период, ч.</a:t>
            </a:r>
          </a:p>
        </p:txBody>
      </p:sp>
      <p:pic>
        <p:nvPicPr>
          <p:cNvPr id="4100" name="Picture 4" descr="C:\Users\user\Desktop\croppedImg_4863295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290863" cy="18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3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 повременная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Повременно-премиальная система оплаты труда с нормированным заданием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30400" y="4509120"/>
            <a:ext cx="5904656" cy="1872208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используется, когда функции рабочих четко регламентированы и может быть рассчитана норма времени по каждой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39952" y="2564904"/>
            <a:ext cx="936104" cy="1728192"/>
          </a:xfrm>
          <a:prstGeom prst="down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image001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8337">
            <a:off x="229890" y="2641403"/>
            <a:ext cx="2757760" cy="21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ovremennaya-zarabotnaya-pl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5561">
            <a:off x="6392588" y="2746909"/>
            <a:ext cx="2284936" cy="19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1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регулирование оплаты труда базируется на двух основных принципах: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755576" y="3284984"/>
            <a:ext cx="2952328" cy="3312368"/>
          </a:xfrm>
          <a:prstGeom prst="foldedCorner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гарантирование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каждого работника на своевременную и в полном размере выплату справедливой заработной платы, обеспечивающей достойное человека существование для него самого и его семьи, и не ниже установленного федеральным законом МРОТ (ст. 2 ТК РФ)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580112" y="3284984"/>
            <a:ext cx="2952328" cy="3312368"/>
          </a:xfrm>
          <a:prstGeom prst="foldedCorner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запрещение какой бы то ни было дискриминации при установлении и изменении условий оплаты труда (ст. 132 ТК РФ)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 rot="1110437">
            <a:off x="1412963" y="1581773"/>
            <a:ext cx="1008112" cy="1584176"/>
          </a:xfrm>
          <a:prstGeom prst="curved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1037">
            <a:off x="6651922" y="1767335"/>
            <a:ext cx="1279525" cy="15176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496340" lon="10208939" rev="2100889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tax-clipart-tax-calculator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6052"/>
            <a:ext cx="2634845" cy="22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варианта способов правового регулирования заработка гражданина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2656359"/>
              </p:ext>
            </p:extLst>
          </p:nvPr>
        </p:nvGraphicFramePr>
        <p:xfrm>
          <a:off x="251520" y="1752600"/>
          <a:ext cx="8640960" cy="48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16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Децентрализованный способ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1691680" y="1628800"/>
            <a:ext cx="5544616" cy="1728192"/>
          </a:xfrm>
          <a:prstGeom prst="flowChartDecision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Регулирование на уровне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договоров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8497205">
            <a:off x="2114883" y="3400994"/>
            <a:ext cx="1570338" cy="518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1421">
            <a:off x="5237801" y="3136801"/>
            <a:ext cx="13399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95536" y="4140641"/>
            <a:ext cx="2592288" cy="2448272"/>
          </a:xfrm>
          <a:prstGeom prst="ellipse">
            <a:avLst/>
          </a:prstGeom>
          <a:gradFill flip="none" rotWithShape="1">
            <a:gsLst>
              <a:gs pos="24991">
                <a:srgbClr val="F9B559"/>
              </a:gs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коллективное, осуществляемое путем оформления коллективных соглашений, отраслевых, региональных договоров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6228184" y="4140642"/>
            <a:ext cx="2520280" cy="2448272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индивидуальное, действующее на основе трудового договора о величине и условиях осуществления оплаты за работу между сотрудником и предприятием-работодателем</a:t>
            </a:r>
          </a:p>
        </p:txBody>
      </p:sp>
      <p:pic>
        <p:nvPicPr>
          <p:cNvPr id="7172" name="Picture 4" descr="C:\Users\user\Desktop\depositphotos_106523374-stock-illustration-businessman-finance-money-f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9645"/>
            <a:ext cx="2113353" cy="28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0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9983297"/>
              </p:ext>
            </p:extLst>
          </p:nvPr>
        </p:nvGraphicFramePr>
        <p:xfrm>
          <a:off x="457200" y="1752600"/>
          <a:ext cx="8229600" cy="491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user\Desktop\4180970_1024x76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8495">
            <a:off x="240091" y="105658"/>
            <a:ext cx="4586511" cy="40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175391-15609480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760"/>
            <a:ext cx="1872208" cy="14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6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-1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8053">
            <a:off x="62371" y="2699579"/>
            <a:ext cx="3801378" cy="31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и структура заработной платы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00808"/>
            <a:ext cx="5554960" cy="496855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 (оплата труда)</a:t>
            </a:r>
            <a:r>
              <a:rPr lang="ru-RU" sz="2800" dirty="0"/>
              <a:t> </a:t>
            </a:r>
            <a:r>
              <a:rPr lang="ru-RU" dirty="0"/>
              <a:t>– это вознаграждение за труд в зависимости от квалификации работника, сложности, количества, качества и условий выполняемой работы, а также компенсационные выплаты (доплаты и надбавки компенсационного характера, в том числе за работу в условиях, отклоняющихся от нормальных, работу в особых климатических условиях и на территориях, подвергшихся радиоактивному загрязнению, и иные выплаты компенсационного характера) и стимулирующие выплаты (доплаты и надбавки стимулирующего характера, премии и иные поощрительные выплаты).</a:t>
            </a:r>
          </a:p>
        </p:txBody>
      </p:sp>
    </p:spTree>
    <p:extLst>
      <p:ext uri="{BB962C8B-B14F-4D97-AF65-F5344CB8AC3E}">
        <p14:creationId xmlns:p14="http://schemas.microsoft.com/office/powerpoint/2010/main" xmlns="" val="2272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заработной платы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2777141"/>
              </p:ext>
            </p:extLst>
          </p:nvPr>
        </p:nvGraphicFramePr>
        <p:xfrm>
          <a:off x="251520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01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заработной платы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687035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esktop\TRUDOVOJ-DOGOVOR-IP-S-RABOTNIKOM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17281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74370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728192" cy="12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546862531_duiyj6xwsaetjh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5586"/>
            <a:ext cx="1710972" cy="12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+mj-lt"/>
              </a:rPr>
              <a:t>Системы </a:t>
            </a:r>
            <a:br>
              <a:rPr lang="ru-RU" sz="4000" dirty="0">
                <a:latin typeface="+mj-lt"/>
              </a:rPr>
            </a:br>
            <a:r>
              <a:rPr lang="ru-RU" sz="4000" dirty="0">
                <a:latin typeface="+mj-lt"/>
              </a:rPr>
              <a:t>и формы оплаты труда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7366"/>
            <a:ext cx="1009929" cy="126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23716"/>
            <a:ext cx="1008112" cy="12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26" y="3176888"/>
            <a:ext cx="2163688" cy="136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100" y="3176888"/>
            <a:ext cx="2573137" cy="136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20" y="4725144"/>
            <a:ext cx="29083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788" y="4724582"/>
            <a:ext cx="2209760" cy="19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0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Сдельная форма оплаты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позволяет установить размер заработной платы работника в зависимости от объема выполненной работы, который может быть измерен в количестве операций, изделий и т.д., и размера заработной платы за единицу продукции (расценки). </a:t>
            </a: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Сдельный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заработок:</a:t>
            </a:r>
          </a:p>
          <a:p>
            <a:pPr marL="11430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</a:t>
            </a:r>
            <a:r>
              <a:rPr lang="ru-RU" dirty="0"/>
              <a:t> – сдельная расценка  за единицу изготовленной продукции, руб.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/>
              <a:t> – количество (объем) изготовленной продукции за расчетный период (месяц, день)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32975"/>
            <a:ext cx="2793355" cy="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00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Сдельная форма оплаты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762872" cy="49167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Оплата производится в соответствии с количеством и качеством произведенной </a:t>
            </a:r>
            <a:r>
              <a:rPr lang="ru-RU" dirty="0" smtClean="0"/>
              <a:t>продукции.</a:t>
            </a:r>
            <a:endParaRPr lang="ru-RU" dirty="0"/>
          </a:p>
          <a:p>
            <a:r>
              <a:rPr lang="ru-RU" dirty="0"/>
              <a:t>Применяется, когда есть возможность точно определить норму времени и норму выработки (нормирование труда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Используется для стимулирования роста выработки </a:t>
            </a:r>
            <a:r>
              <a:rPr lang="ru-RU" dirty="0" smtClean="0"/>
              <a:t>продукции.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user\Desktop\4dd98c6ad0295b779960f9593760c8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2401">
            <a:off x="5209508" y="3715428"/>
            <a:ext cx="3786869" cy="27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5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Сдельная форма оплаты труда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3038266"/>
            <a:ext cx="1872208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Сдельная з/п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67744" y="1700808"/>
            <a:ext cx="2376264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Прямая сдельная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19672" y="2492896"/>
            <a:ext cx="648072" cy="588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3728" y="3669835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4509120"/>
            <a:ext cx="129614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4910474"/>
            <a:ext cx="504056" cy="774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499749" y="2919758"/>
            <a:ext cx="2630822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Сдельно-премиальная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455876" y="4208983"/>
            <a:ext cx="2774838" cy="1176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Сдельно-прогрессивная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63688" y="5508017"/>
            <a:ext cx="2522810" cy="11725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Аккордная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3" name="Picture 5" descr="C:\Users\user\Desktop\dostoynaya-oplata-za-regulyarnuyu-rabotu-1024x7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5816">
            <a:off x="6088224" y="4351666"/>
            <a:ext cx="2853481" cy="20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Повременная зарплата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2066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croppedImg_4863295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0511"/>
            <a:ext cx="2001543" cy="11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384884"/>
            <a:ext cx="4464496" cy="136815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производится в соответствии с количеством рабочего времени и качеством продукции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580112" y="4095074"/>
            <a:ext cx="2705948" cy="2412268"/>
          </a:xfrm>
          <a:prstGeom prst="foldedCorne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особое значение имеет высокое качество продукции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310990" y="4221088"/>
            <a:ext cx="4693058" cy="201622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невозможно или затруднительно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нормировать труд, определить  нормы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567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352</TotalTime>
  <Words>788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Слайд 1</vt:lpstr>
      <vt:lpstr>Понятие и структура заработной платы</vt:lpstr>
      <vt:lpstr>признаки заработной платы</vt:lpstr>
      <vt:lpstr>Виды заработной платы</vt:lpstr>
      <vt:lpstr>Слайд 5</vt:lpstr>
      <vt:lpstr>Сдельная форма оплаты труда</vt:lpstr>
      <vt:lpstr>Сдельная форма оплаты труда</vt:lpstr>
      <vt:lpstr>Сдельная форма оплаты труда</vt:lpstr>
      <vt:lpstr>Повременная зарплата</vt:lpstr>
      <vt:lpstr>Повременная зарплата</vt:lpstr>
      <vt:lpstr>Простая  повременная</vt:lpstr>
      <vt:lpstr>Простая  повременная</vt:lpstr>
      <vt:lpstr>Простая  повременная</vt:lpstr>
      <vt:lpstr>Правовое регулирование оплаты труда базируется на двух основных принципах:</vt:lpstr>
      <vt:lpstr>два варианта способов правового регулирования заработка гражданина</vt:lpstr>
      <vt:lpstr>Децентрализованный способ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2020-05-26T13:08:29Z</dcterms:created>
  <dcterms:modified xsi:type="dcterms:W3CDTF">2021-10-31T17:36:53Z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2423039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